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Nuni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B6D33E-2A16-44D9-97E6-12E15DF2A71B}">
  <a:tblStyle styleId="{A1B6D33E-2A16-44D9-97E6-12E15DF2A71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EE4CECF-5F5E-439C-BA0B-196AAC0DB6D2}"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Nunito-bold.fntdata"/><Relationship Id="rId21" Type="http://schemas.openxmlformats.org/officeDocument/2006/relationships/slide" Target="slides/slide15.xml"/><Relationship Id="rId43" Type="http://schemas.openxmlformats.org/officeDocument/2006/relationships/font" Target="fonts/Nunito-regular.fntdata"/><Relationship Id="rId24" Type="http://schemas.openxmlformats.org/officeDocument/2006/relationships/slide" Target="slides/slide18.xml"/><Relationship Id="rId46" Type="http://schemas.openxmlformats.org/officeDocument/2006/relationships/font" Target="fonts/Nunito-boldItalic.fntdata"/><Relationship Id="rId23" Type="http://schemas.openxmlformats.org/officeDocument/2006/relationships/slide" Target="slides/slide17.xml"/><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Good morning judges and all audiences. We are Team Micronsoft from Hwa Chong Institution.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711668f1d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711668f1d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However, the cost of error for Micron and similar chip production companies has skyrocketed during this shortage, with disruptions incurring greater operational costs due to the need for better emergency planning and response. The WD incident is an example.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711668f1d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711668f1d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given the fact that the DRAM industry has an oligopolistic market structure as seen from the market dominance by Micron, Samsung and SK Hynix, a uniform increase in cost will lead to higher prices and by extension, higher revenue this is derived from the Bertrand Competition Model of Game Theory which states that higher MC will lead to higher equilibrium price.</a:t>
            </a:r>
            <a:br>
              <a:rPr lang="zh-C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711668f1d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711668f1d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Lastly, we take a look at the cournot competition model which displays similar outcomes, as the reaction curves of oligopolistic companies shift leftward to respond to an increase in cost. As this model looks at quantity produced, there is a lower total output in the industry and thus a higher price by the law of demand.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6480b9e3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6480b9e3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I will be explaining the demand forecasting question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6480b9e3d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6480b9e3d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Before I begin on our solutions, let’s take a look at the given data. Here we can see that the given demand data has a rather clear periodic trend and repeats itself around every 60 weeks. Overall, we can also see an upward trend.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6480b9e3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6480b9e3d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first approached this question from a mathematical standpoint. We developed this cosine curve based model to simulate the trends and seasonal behaviour of the given data. I will not be going into details on each term in it but we are happy to answer any questions on details of this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QnA:</a:t>
            </a:r>
            <a:endParaRPr/>
          </a:p>
          <a:p>
            <a:pPr indent="0" lvl="0" marL="0" rtl="0" algn="l">
              <a:spcBef>
                <a:spcPts val="0"/>
              </a:spcBef>
              <a:spcAft>
                <a:spcPts val="0"/>
              </a:spcAft>
              <a:buNone/>
            </a:pPr>
            <a:r>
              <a:rPr lang="zh-CN"/>
              <a:t>E adds artifical yet realistic noise to the curve and forms a realistic prediction. The artifical noise is statistically meaningful for seeing the range of possible values.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711668f1d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711668f1d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Using this model, we were able to achieve a MAE of around 2200 on the whole data and we can see that this model is able to follow the general trend reasonably well but lacks in predicting the local minimas. This model will become increasingly unreliable as time passes, since the numerical values and trends will deviate more and more in future and such a fixated model cannot adapt to the changes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6480b9e3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6480b9e3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Thus, we directed our attention to deep learning, an increasingly popular and powerful data analytics tool. Inspired by the universal approximation theorem, we hypothesize that Neural Networks are able to adapt to the given dataset better due to its large information receptive field and high degree of non-linearity, driven by its high parameter count. One benefit of neural networks is that it can train automatically by the means of gradient descent, saving us time for manually tuning a maths model. Furthermore, neural networks can be retrained on new data in the future, allowing them to constantly improve themselves and adapt to new trends. This is not possible with mathematical functions modelling and manually adjusting the mathematical function is tedious. We experienmented with two types of neural network, the RNN and MLP. However, RNN failed to perform well so we will not be introducing about it now. We are happy to answer questions on the reason why RNNs failed.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711668f1d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711668f1d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first tried the RNN approach as it is more suited for time series data, however we found that RNN will not learn properly due to the nature of dataset and loss function pushing it to learn to simply copy the previous value. Eventually, we are able to get a MAE of 970 on the validation set using RNN. We did find out why RNN fails here but due to time constraint I will not be explaining now. We are happy to answer questions on details of this issue later.</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for QnA:</a:t>
            </a:r>
            <a:endParaRPr/>
          </a:p>
          <a:p>
            <a:pPr indent="0" lvl="0" marL="0" rtl="0" algn="l">
              <a:spcBef>
                <a:spcPts val="0"/>
              </a:spcBef>
              <a:spcAft>
                <a:spcPts val="0"/>
              </a:spcAft>
              <a:buNone/>
            </a:pPr>
            <a:r>
              <a:rPr lang="zh-CN"/>
              <a:t>Initially, we treated it as a classic time series forecasting problem in the fields of deep learning. We architected a model based on Long Short Term Memory, a type of RNN where we provide the model with a variable length of input, in this case we fixed it to 52 weeks, and the model predicts the demand for the next week. Following standard deep learning practices, we split the data into a training set and validation set, where the model only learns from the trainng set and validates its performance on the unseen validation set. We used 4 years for training and 1 year for validation. We are able to achieve a MAE of 970 on validation set after some tuning, however when we plotted the predictions, it revealed that the model seems to have learnt the false info of simply copying the previous value. We believe that this is caused by both the simplicity of the dataset and the loss function that we are using. The dataset is highly seasonal and involves prolonged period of constant upward or downward trend and lacks large 'zig-zag' patterns. As we used the MAE as our loss function, this can force the model into learning to copy the value from the previous time step only, as doing this will give the lowest MAE overall, due to the largely same trend between the copied previous timestep and the truth.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711668f1d_7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711668f1d_7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As we plot its predictions into the future, this issue become much more obvious, where the predictions converages to a straight line and keep repeating itself. We concluded that</a:t>
            </a:r>
            <a:r>
              <a:rPr lang="zh-CN">
                <a:solidFill>
                  <a:schemeClr val="dk1"/>
                </a:solidFill>
              </a:rPr>
              <a:t> there must not be very simple sequential pattern to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For QnA</a:t>
            </a:r>
            <a:endParaRPr/>
          </a:p>
          <a:p>
            <a:pPr indent="0" lvl="0" marL="0" rtl="0" algn="l">
              <a:spcBef>
                <a:spcPts val="0"/>
              </a:spcBef>
              <a:spcAft>
                <a:spcPts val="0"/>
              </a:spcAft>
              <a:buNone/>
            </a:pPr>
            <a:r>
              <a:rPr lang="zh-CN"/>
              <a:t>From our research, we concluded that there must not be very simple sequential pattern to the data, like a list of a b c d where a+b=c, b+c=d etc. This may seem counterintuitive to us as we would think that the value that is the most recent should have the highest importance on determining the next value of a series. While this is true, the model will find that the importance is so large that it starts to disregard all the previous values and just focus on the immediate previous one, resulting in the 'copying' behaviour.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6480b9e3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6480b9e3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my name is Jing Hong and I shall begin by explaining question 1</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711668f1d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711668f1d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To mitigate this issue, we need to feed the historical data in a way that can be treated equally by the model, thus we decided to adopt a more basic way of modelling relationships which is regression, where every timestep inputted matters equally to the model, at least on the surface, before it actually learns which are more important. To do this, we architected a Multi-layer Perceptron model using fully connected layers. To increase the non linearity of the model, we used activation functions in between each FC layer. I will explain more on this later.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711668f1d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711668f1d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eventually used the MLP approach. We input the past 3 times 52 or 58 weeks and the model predicts the demand for next week. After tuning the model, we are able to obtain a satisfactory MAE of 244 on the training data and 269 for N=52, a near 4 times improvement over the RNN model and 9 times over the maths model. We trained two models using slightly different input sizes and took the mean of their predictions as the final prediction to reduce noise. Here is our model architecture. Dense means 1 layer of fully connected neurons and the number means the number of neurons in that layer. I will not be going into details of how dense layers work here but I am happy to take questions on this later.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11668f1d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11668f1d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I will be going into a bit more details on Dense layers. It can be understood as a linear vector function where a weight matrix dot products with the input matrix and then added to a bias to give a output. The weight matrix and bias is to be learnt. The output y is then being fed into each and every neuron in the next FC layer as one of the values in the input matrix x. In between FC layers, we used the mish activation function which is defined like this.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711668f1d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711668f1d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As you can see, our MLP model not only performs near perfectly on the given data, but also gave a very reasonable prediction 2 years into the future. It is able to learn both the seasonal trend and upward trend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QnA: why didnt add error term here</a:t>
            </a:r>
            <a:endParaRPr/>
          </a:p>
          <a:p>
            <a:pPr indent="0" lvl="0" marL="0" rtl="0" algn="l">
              <a:spcBef>
                <a:spcPts val="0"/>
              </a:spcBef>
              <a:spcAft>
                <a:spcPts val="0"/>
              </a:spcAft>
              <a:buNone/>
            </a:pPr>
            <a:r>
              <a:rPr lang="zh-CN"/>
              <a:t>the maths model produces strictly smooth curve while MLP can already take noise into account and give noisy prediction like these small spikes when it thinks there is a need, other wise, it will not include. if we manually add noise to this, it will defeat the purpose of nn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852b9d9a560697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852b9d9a560697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Moreover, it can even learn details that us human may not notice. For example, the model learnt from small spikes around these weeks, and predicted similar spikes in the future in the corresponding places.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711668f1d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711668f1d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for QnA only, proof of noise reduction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711668f1d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711668f1d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Although our MLP model is able to achieve exceptional performance, it also has its limitations compared to traditional mathematic models. As with most deep learning models, our model lacks explainability for human understanding. Another limitation is the random nature of gradient descent which means each time the model is trained, it produces a slightly different result. Another one is more specific to MLP models, which is that input size is fixed when the model is trained and the performance of it highly depends on the input size and data quantity. In some cases, it may even underperform a traditional maths model. This means that our model may not be reusable on other products with limited data. However, this issue is negligible for this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t>
            </a:r>
            <a:endParaRPr/>
          </a:p>
          <a:p>
            <a:pPr indent="0" lvl="0" marL="0" rtl="0" algn="l">
              <a:spcBef>
                <a:spcPts val="0"/>
              </a:spcBef>
              <a:spcAft>
                <a:spcPts val="0"/>
              </a:spcAft>
              <a:buNone/>
            </a:pPr>
            <a:r>
              <a:rPr lang="zh-CN"/>
              <a:t>The most obvious one being its black box nature aka lack of explainability. Due to the number of parameters and weights of our model, it is impossible for humans to understand how the model arrives at conclusions, and thus it provides little to no value in studying the data and drawing insights from it from a human perspective. Another one is the nature of </a:t>
            </a:r>
            <a:r>
              <a:rPr lang="zh-CN"/>
              <a:t>stochastic gradient descent</a:t>
            </a:r>
            <a:r>
              <a:rPr lang="zh-CN"/>
              <a:t> which as the name suggests, is random. Each time the model is trained, even if on exact same data with exact same hyperparameters, the results could vary slightly. Although we employed many techniques like model ensembling to improve the reproducibility of forecasts, it is still not going to be 100% reproducible. Besides the common limitations of all deep learning models, our MLP-approach has another limitation that affects its reusability. The input sizes for MLPs are fixed when the model is trained, and the performance of the model scales proportionally with the number of features or timesteps inputted. This means that for other products with less data, this model architecture cannot be reused directly unless one modifies the input dimensions, which will then greatly impact the model’s performance. In cases where the amount of data available is severely limited, the model may not be able to learn much and may even underperform the traditional mathematical approach, which is much less sensitive to the amount of data available. In the context of this task, this issue is negligible as we do have enough data for effective learning, but in the real world context, it is worth noting.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6480b9e3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6480b9e3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Now let’s talk about question 2.2.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711668f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711668f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this task, we are asked to calculate the number of machines required to fulfill the demand in each week predicted by our program in the previous task. From the documents, we were given a set of equations to figure out Machine Capacity. We managed to simplify all that into this concise equation here that expresses Machine Capacity M in terms of the RPT Basis of a task, as the other terms are constants for each given model of machine.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6480b9e3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6480b9e3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Therefore, the next step is to look for a simplified version of the 100+ steps in the workflow. We know that </a:t>
            </a:r>
            <a:r>
              <a:rPr lang="zh-CN"/>
              <a:t>machines</a:t>
            </a:r>
            <a:r>
              <a:rPr lang="zh-CN"/>
              <a:t> can do their tasks regardless of the progress of other machines, but they must do their own steps sequentially. </a:t>
            </a:r>
            <a:r>
              <a:rPr lang="zh-CN"/>
              <a:t>Therefore, our assumption is that machines will iterate through all their steps in a given batch and move on to the next. Hence, we simply take the sum of all the RPT Basis for a certain machine as the total Rb.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6480b9e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6480b9e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Firstly, Micron has in recent months invested heavily in its supply chain to make sure that there is redundancy in operations. Their globally diversified production has also been very helpful in this regard because it mitigates the COVID-19 protocols that were impacting production in certain areas.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711668f1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711668f1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From that, we can calculate the # of machines required in each step by rounding up the forecasted demand divided by total machine capacity as calculated from the total Rb from the previous step. This is an example of our calculations for the first week of our production. Notice how there is already a bottleneck in dragon, flamingo, and grouse, meaning that the demand cannot be met with our current number of machines.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6480b9e3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16480b9e3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how do we solve these bottleneck problems? We must look at how Micron can expand their production capacity.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6480b9e3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6480b9e3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For this question, we use data from 2.2, and the weeks around the first dip in demand are shown here.</a:t>
            </a:r>
            <a:endParaRPr/>
          </a:p>
          <a:p>
            <a:pPr indent="0" lvl="0" marL="0" rtl="0" algn="l">
              <a:spcBef>
                <a:spcPts val="0"/>
              </a:spcBef>
              <a:spcAft>
                <a:spcPts val="0"/>
              </a:spcAft>
              <a:buNone/>
            </a:pPr>
            <a:r>
              <a:rPr lang="zh-CN"/>
              <a:t>We then make the following assumptions:</a:t>
            </a:r>
            <a:endParaRPr/>
          </a:p>
          <a:p>
            <a:pPr indent="0" lvl="0" marL="0" rtl="0" algn="l">
              <a:spcBef>
                <a:spcPts val="0"/>
              </a:spcBef>
              <a:spcAft>
                <a:spcPts val="0"/>
              </a:spcAft>
              <a:buNone/>
            </a:pPr>
            <a:r>
              <a:rPr lang="zh-CN"/>
              <a:t>Firstly, Micron did not buy machines prior to the start of this question. Under our model, Micron can choose to buy all their machines in the first week. Though this might not be feasible in the real world, the optimal solution we found is </a:t>
            </a:r>
            <a:r>
              <a:rPr b="1" lang="zh-CN"/>
              <a:t>still</a:t>
            </a:r>
            <a:r>
              <a:rPr lang="zh-CN"/>
              <a:t> the same</a:t>
            </a:r>
            <a:r>
              <a:rPr lang="zh-CN"/>
              <a:t> under real world circumstances.</a:t>
            </a:r>
            <a:endParaRPr/>
          </a:p>
          <a:p>
            <a:pPr indent="0" lvl="0" marL="0" rtl="0" algn="l">
              <a:spcBef>
                <a:spcPts val="0"/>
              </a:spcBef>
              <a:spcAft>
                <a:spcPts val="0"/>
              </a:spcAft>
              <a:buNone/>
            </a:pPr>
            <a:r>
              <a:rPr lang="zh-CN"/>
              <a:t>The second assumption is crucial: the type of chip people demand will not change drastically in these two years, such that Micron can pre-fabricate some of these chips and sell them at a later date.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711668f1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711668f1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can first look at the naive solution, where we take the projected demand as it is. From the previous picture, we noticed that there is a bottleneck in flamingo until week 38, where we then see the first dip. Starting from week 38, we take the highest number of machines needed and subtract the original number of machines we have from that figure, and we get the number of machines we must purchase in week 1, as shown in this table.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711668f1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711668f1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zh-CN"/>
              <a:t>But that is not an optimal solution.</a:t>
            </a:r>
            <a:endParaRPr/>
          </a:p>
          <a:p>
            <a:pPr indent="-298450" lvl="0" marL="457200" rtl="0" algn="l">
              <a:spcBef>
                <a:spcPts val="0"/>
              </a:spcBef>
              <a:spcAft>
                <a:spcPts val="0"/>
              </a:spcAft>
              <a:buSzPts val="1100"/>
              <a:buChar char="-"/>
            </a:pPr>
            <a:r>
              <a:rPr lang="zh-CN"/>
              <a:t>We can make use of the assumption that they can produce for future demand, meaning that they shift some production to weeks where the machines are not operating at full capacity. Of course, you can only shift production forward, or your customers will be angry. For example, your machine can produce 4 units of chips, but you need to produce 2 units today and 6 units tmr. If you know that the demand will be like this, then you might as well produce 4 units on both days so you don’t need to buy another machine. This means that Micron can save upfront costs and reduce total fixed costs with our strategy. At the same time, they can secure their demand using futures contracts to make this strategy less risky.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711668f1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711668f1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So how does production shifting work, and how much should we shift? We know that the way to lower the number of </a:t>
            </a:r>
            <a:r>
              <a:rPr lang="zh-CN"/>
              <a:t>machines</a:t>
            </a:r>
            <a:r>
              <a:rPr lang="zh-CN"/>
              <a:t> required is to remove outliers and smooth out the curve, therefore we need to take a running average to find out when we should stop shifting production. However, there will be a point at which trying to shift </a:t>
            </a:r>
            <a:r>
              <a:rPr lang="zh-CN"/>
              <a:t>production </a:t>
            </a:r>
            <a:r>
              <a:rPr lang="zh-CN"/>
              <a:t>results in a violation of the rule that we cannot shift demand backwards. This mathematical proof shows that when the running average of machines required for the maximized production of previous weeks is higher than the </a:t>
            </a:r>
            <a:r>
              <a:rPr lang="zh-CN"/>
              <a:t>machines</a:t>
            </a:r>
            <a:r>
              <a:rPr lang="zh-CN"/>
              <a:t> required in the next week, we stop shifting production. The intuitive explanation is that if you produce </a:t>
            </a:r>
            <a:r>
              <a:rPr lang="zh-CN"/>
              <a:t>less in this week</a:t>
            </a:r>
            <a:r>
              <a:rPr lang="zh-CN"/>
              <a:t> than the running average, adding it into the running average increases the production of this week, therefore you essentially shifted production from previous weeks to now, violating the backward shift rule. Using this optimization method, we managed to calculate the results shown in the previous slide, allowing Micron to save a lot of money.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480b9e3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480b9e3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We’ve come to the end of our presentation. Thank you for your attention and we now open the floor to questions.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711668f1d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711668f1d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Micron has now come up with a US$150 billion, 10-year investment plan. This includes potential US fab expansion as well as working with governments around the world including Europe where Micron does not have a manufacturing presence in. By doing so, Micron is able to be more self-sufficient. this means that Micron is able to have more autonomy in the sourcing of raw materials and distribution of its products, making it more resistant to supply shocks, therefore enabling it to help alleviate the shortage.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711668f1d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711668f1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Micron plays a pivotal role in the retail sector as many of its major customers depend heavily on the performance of their physical stores. One example of which is Apple, in April 2021, the chip shortage led to a slash in the production of Apple's latest iPhone 13.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711668f1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711668f1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Global chip shortages have disrupted supply chains for complementary goods, specifically computing-purpose chips produced by other companies to be paired with DRAM and NAND chips to form a complete system. In fact, Tesla, recently had to remove in-cabin USB ports due to a lack of relevant computing chips for it.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711668f1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711668f1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CN" sz="1200">
                <a:solidFill>
                  <a:schemeClr val="dk1"/>
                </a:solidFill>
                <a:latin typeface="Times New Roman"/>
                <a:ea typeface="Times New Roman"/>
                <a:cs typeface="Times New Roman"/>
                <a:sym typeface="Times New Roman"/>
              </a:rPr>
              <a:t>Hence, shortages in supply of non-memory chips, a complementary good to memory chips, required for various technological products increases its price as seen from the figure on the left where the supply curve shifts leftwards, the increase in price of complementary chips will lead to a fall in demand and thus revenue for DRAM and NAND chips.</a:t>
            </a:r>
            <a:endParaRPr sz="12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1711668f1d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1711668f1d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CN" sz="1200">
                <a:solidFill>
                  <a:schemeClr val="dk1"/>
                </a:solidFill>
                <a:latin typeface="Times New Roman"/>
                <a:ea typeface="Times New Roman"/>
                <a:cs typeface="Times New Roman"/>
                <a:sym typeface="Times New Roman"/>
              </a:rPr>
              <a:t>However, shortages have also resulted in surging memory chip prices. Given the heavy reliance on memory chips for technological products fuelled by recent lockdowns, demand for memory chips is likely price inelastic. Hence, shortages in supply over a price inelastic demand lead to higher revenues for Micron as evidenced by the figure shown in this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711668f1d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711668f1d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Unlike most other semiconductor companies, Micron’s business model is not fabless and is therefore less reliant on foundries such as Taiwan Semiconductor Manufacturing Company (TSMC).  Hence, Micron can avoid paying large premium sums to reserve production capacity, reducing the impact on its cost of production during the global shortage. Micron is also able to acquire greater production capacity in advance in response to imminent shortages.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864275"/>
            <a:ext cx="8520600" cy="8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zh-CN" sz="5000"/>
              <a:t>BACC 2022</a:t>
            </a:r>
            <a:endParaRPr b="1" sz="5000"/>
          </a:p>
        </p:txBody>
      </p:sp>
      <p:sp>
        <p:nvSpPr>
          <p:cNvPr id="129" name="Google Shape;129;p13"/>
          <p:cNvSpPr txBox="1"/>
          <p:nvPr>
            <p:ph idx="1" type="subTitle"/>
          </p:nvPr>
        </p:nvSpPr>
        <p:spPr>
          <a:xfrm>
            <a:off x="311700" y="2148325"/>
            <a:ext cx="8520600" cy="2433600"/>
          </a:xfrm>
          <a:prstGeom prst="rect">
            <a:avLst/>
          </a:prstGeom>
        </p:spPr>
        <p:txBody>
          <a:bodyPr anchorCtr="0" anchor="t" bIns="91425" lIns="91425" spcFirstLastPara="1" rIns="91425" wrap="square" tIns="91425">
            <a:normAutofit lnSpcReduction="10000"/>
          </a:bodyPr>
          <a:lstStyle/>
          <a:p>
            <a:pPr indent="0" lvl="0" marL="0" rtl="0" algn="ctr">
              <a:lnSpc>
                <a:spcPct val="150000"/>
              </a:lnSpc>
              <a:spcBef>
                <a:spcPts val="0"/>
              </a:spcBef>
              <a:spcAft>
                <a:spcPts val="0"/>
              </a:spcAft>
              <a:buNone/>
            </a:pPr>
            <a:r>
              <a:rPr b="1" lang="zh-CN" sz="3010"/>
              <a:t>Team Micronsoft</a:t>
            </a:r>
            <a:endParaRPr b="1" sz="3010"/>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zh-CN" sz="2000"/>
              <a:t>Cao Yuxuan, Jin Cheng Hao, Lee Jing Hong, Lim En Hao</a:t>
            </a:r>
            <a:endParaRPr sz="2000"/>
          </a:p>
          <a:p>
            <a:pPr indent="0" lvl="0" marL="0" rtl="0" algn="ctr">
              <a:lnSpc>
                <a:spcPct val="150000"/>
              </a:lnSpc>
              <a:spcBef>
                <a:spcPts val="0"/>
              </a:spcBef>
              <a:spcAft>
                <a:spcPts val="0"/>
              </a:spcAft>
              <a:buNone/>
            </a:pPr>
            <a:r>
              <a:t/>
            </a:r>
            <a:endParaRPr sz="2000"/>
          </a:p>
          <a:p>
            <a:pPr indent="0" lvl="0" marL="0" rtl="0" algn="ctr">
              <a:lnSpc>
                <a:spcPct val="150000"/>
              </a:lnSpc>
              <a:spcBef>
                <a:spcPts val="0"/>
              </a:spcBef>
              <a:spcAft>
                <a:spcPts val="0"/>
              </a:spcAft>
              <a:buNone/>
            </a:pPr>
            <a:r>
              <a:rPr lang="zh-CN" sz="2000"/>
              <a:t>Hwa Chong Institution</a:t>
            </a:r>
            <a:endParaRPr sz="2000"/>
          </a:p>
        </p:txBody>
      </p:sp>
      <p:pic>
        <p:nvPicPr>
          <p:cNvPr id="130" name="Google Shape;130;p13"/>
          <p:cNvPicPr preferRelativeResize="0"/>
          <p:nvPr/>
        </p:nvPicPr>
        <p:blipFill>
          <a:blip r:embed="rId3">
            <a:alphaModFix/>
          </a:blip>
          <a:stretch>
            <a:fillRect/>
          </a:stretch>
        </p:blipFill>
        <p:spPr>
          <a:xfrm>
            <a:off x="3005023" y="4070727"/>
            <a:ext cx="346000" cy="347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588425" y="743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231" name="Google Shape;231;p22"/>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2" name="Google Shape;232;p22"/>
          <p:cNvSpPr txBox="1"/>
          <p:nvPr/>
        </p:nvSpPr>
        <p:spPr>
          <a:xfrm>
            <a:off x="671100" y="1029875"/>
            <a:ext cx="7801800" cy="379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chemeClr val="accent3"/>
              </a:solidFill>
              <a:latin typeface="Calibri"/>
              <a:ea typeface="Calibri"/>
              <a:cs typeface="Calibri"/>
              <a:sym typeface="Calibri"/>
            </a:endParaRPr>
          </a:p>
          <a:p>
            <a:pPr indent="-342900" lvl="0" marL="457200" rtl="0" algn="l">
              <a:lnSpc>
                <a:spcPct val="115000"/>
              </a:lnSpc>
              <a:spcBef>
                <a:spcPts val="120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However</a:t>
            </a:r>
            <a:r>
              <a:rPr b="1" lang="zh-CN" sz="1800">
                <a:solidFill>
                  <a:schemeClr val="accent3"/>
                </a:solidFill>
                <a:latin typeface="Calibri"/>
                <a:ea typeface="Calibri"/>
                <a:cs typeface="Calibri"/>
                <a:sym typeface="Calibri"/>
              </a:rPr>
              <a:t>, the cost of error for Micron and similar chip production companies has skyrocketed during this shortage, with disruptions incurring greater operational costs due to the need for better emergency planning and response. </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Incident of contaminated flash chips from Western Digital factory. WD was forced to respond to sudden cost increases by raising the prices of its affected products.    </a:t>
            </a:r>
            <a:endParaRPr b="1" sz="1800">
              <a:solidFill>
                <a:schemeClr val="accent3"/>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b="1" sz="1800">
              <a:solidFill>
                <a:schemeClr val="accent3"/>
              </a:solidFill>
              <a:latin typeface="Calibri"/>
              <a:ea typeface="Calibri"/>
              <a:cs typeface="Calibri"/>
              <a:sym typeface="Calibri"/>
            </a:endParaRPr>
          </a:p>
          <a:p>
            <a:pPr indent="0" lvl="0" marL="457200" rtl="0" algn="l">
              <a:lnSpc>
                <a:spcPct val="115000"/>
              </a:lnSpc>
              <a:spcBef>
                <a:spcPts val="1200"/>
              </a:spcBef>
              <a:spcAft>
                <a:spcPts val="1200"/>
              </a:spcAft>
              <a:buNone/>
            </a:pPr>
            <a:r>
              <a:t/>
            </a:r>
            <a:endParaRPr b="1" sz="1800">
              <a:solidFill>
                <a:schemeClr val="accent3"/>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410475" y="488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238" name="Google Shape;238;p23"/>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39" name="Google Shape;239;p23"/>
          <p:cNvPicPr preferRelativeResize="0"/>
          <p:nvPr/>
        </p:nvPicPr>
        <p:blipFill rotWithShape="1">
          <a:blip r:embed="rId3">
            <a:alphaModFix/>
          </a:blip>
          <a:srcRect b="7788" l="4267" r="10900" t="6529"/>
          <a:stretch/>
        </p:blipFill>
        <p:spPr>
          <a:xfrm>
            <a:off x="2174475" y="1188850"/>
            <a:ext cx="4611600" cy="349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410475" y="488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245" name="Google Shape;245;p24"/>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46" name="Google Shape;246;p24"/>
          <p:cNvPicPr preferRelativeResize="0"/>
          <p:nvPr/>
        </p:nvPicPr>
        <p:blipFill rotWithShape="1">
          <a:blip r:embed="rId3">
            <a:alphaModFix/>
          </a:blip>
          <a:srcRect b="15257" l="27904" r="25252" t="22261"/>
          <a:stretch/>
        </p:blipFill>
        <p:spPr>
          <a:xfrm>
            <a:off x="2167276" y="1224650"/>
            <a:ext cx="4809450" cy="361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Question 2.1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CN"/>
              <a:t>Demand Forecasting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6"/>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Overview of data</a:t>
            </a:r>
            <a:endParaRPr/>
          </a:p>
        </p:txBody>
      </p:sp>
      <p:sp>
        <p:nvSpPr>
          <p:cNvPr id="257" name="Google Shape;257;p26"/>
          <p:cNvSpPr txBox="1"/>
          <p:nvPr>
            <p:ph idx="1" type="body"/>
          </p:nvPr>
        </p:nvSpPr>
        <p:spPr>
          <a:xfrm>
            <a:off x="772025" y="1446575"/>
            <a:ext cx="2646900" cy="3476400"/>
          </a:xfrm>
          <a:prstGeom prst="rect">
            <a:avLst/>
          </a:prstGeom>
        </p:spPr>
        <p:txBody>
          <a:bodyPr anchorCtr="0" anchor="t" bIns="91425" lIns="91425" spcFirstLastPara="1" rIns="91425" wrap="square" tIns="91425">
            <a:normAutofit/>
          </a:bodyPr>
          <a:lstStyle/>
          <a:p>
            <a:pPr indent="-387350" lvl="0" marL="457200" rtl="0" algn="l">
              <a:lnSpc>
                <a:spcPct val="150000"/>
              </a:lnSpc>
              <a:spcBef>
                <a:spcPts val="0"/>
              </a:spcBef>
              <a:spcAft>
                <a:spcPts val="0"/>
              </a:spcAft>
              <a:buSzPts val="2500"/>
              <a:buChar char="●"/>
            </a:pPr>
            <a:r>
              <a:rPr lang="zh-CN" sz="2500"/>
              <a:t>Seasonal trend</a:t>
            </a:r>
            <a:endParaRPr sz="2500"/>
          </a:p>
          <a:p>
            <a:pPr indent="-387350" lvl="0" marL="457200" rtl="0" algn="l">
              <a:lnSpc>
                <a:spcPct val="150000"/>
              </a:lnSpc>
              <a:spcBef>
                <a:spcPts val="0"/>
              </a:spcBef>
              <a:spcAft>
                <a:spcPts val="0"/>
              </a:spcAft>
              <a:buSzPts val="2500"/>
              <a:buChar char="●"/>
            </a:pPr>
            <a:r>
              <a:rPr lang="zh-CN" sz="2500"/>
              <a:t>Upward trend</a:t>
            </a:r>
            <a:endParaRPr sz="2500"/>
          </a:p>
          <a:p>
            <a:pPr indent="-387350" lvl="0" marL="457200" rtl="0" algn="l">
              <a:lnSpc>
                <a:spcPct val="150000"/>
              </a:lnSpc>
              <a:spcBef>
                <a:spcPts val="0"/>
              </a:spcBef>
              <a:spcAft>
                <a:spcPts val="0"/>
              </a:spcAft>
              <a:buSzPts val="2500"/>
              <a:buChar char="●"/>
            </a:pPr>
            <a:r>
              <a:rPr lang="zh-CN" sz="2500"/>
              <a:t>Noise</a:t>
            </a:r>
            <a:endParaRPr sz="2500"/>
          </a:p>
        </p:txBody>
      </p:sp>
      <p:pic>
        <p:nvPicPr>
          <p:cNvPr id="258" name="Google Shape;258;p26"/>
          <p:cNvPicPr preferRelativeResize="0"/>
          <p:nvPr/>
        </p:nvPicPr>
        <p:blipFill>
          <a:blip r:embed="rId3">
            <a:alphaModFix/>
          </a:blip>
          <a:stretch>
            <a:fillRect/>
          </a:stretch>
        </p:blipFill>
        <p:spPr>
          <a:xfrm>
            <a:off x="3566956" y="1446581"/>
            <a:ext cx="5359975" cy="3476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Mathematical Approach</a:t>
            </a:r>
            <a:endParaRPr/>
          </a:p>
        </p:txBody>
      </p:sp>
      <p:sp>
        <p:nvSpPr>
          <p:cNvPr id="264" name="Google Shape;264;p27"/>
          <p:cNvSpPr txBox="1"/>
          <p:nvPr>
            <p:ph idx="1" type="body"/>
          </p:nvPr>
        </p:nvSpPr>
        <p:spPr>
          <a:xfrm>
            <a:off x="819150" y="2366300"/>
            <a:ext cx="7505700" cy="21486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0"/>
              </a:spcBef>
              <a:spcAft>
                <a:spcPts val="0"/>
              </a:spcAft>
              <a:buClr>
                <a:srgbClr val="000000"/>
              </a:buClr>
              <a:buSzPts val="1500"/>
              <a:buFont typeface="Times New Roman"/>
              <a:buChar char="●"/>
            </a:pPr>
            <a:r>
              <a:rPr b="1" i="1" lang="zh-CN" sz="1500">
                <a:solidFill>
                  <a:srgbClr val="000000"/>
                </a:solidFill>
                <a:latin typeface="Times New Roman"/>
                <a:ea typeface="Times New Roman"/>
                <a:cs typeface="Times New Roman"/>
                <a:sym typeface="Times New Roman"/>
              </a:rPr>
              <a:t>P(x)</a:t>
            </a:r>
            <a:r>
              <a:rPr lang="zh-CN" sz="1500">
                <a:solidFill>
                  <a:srgbClr val="000000"/>
                </a:solidFill>
                <a:latin typeface="Times New Roman"/>
                <a:ea typeface="Times New Roman"/>
                <a:cs typeface="Times New Roman"/>
                <a:sym typeface="Times New Roman"/>
              </a:rPr>
              <a:t> :</a:t>
            </a:r>
            <a:r>
              <a:rPr lang="zh-CN" sz="1500">
                <a:solidFill>
                  <a:srgbClr val="000000"/>
                </a:solidFill>
                <a:latin typeface="Times New Roman"/>
                <a:ea typeface="Times New Roman"/>
                <a:cs typeface="Times New Roman"/>
                <a:sym typeface="Times New Roman"/>
              </a:rPr>
              <a:t>= </a:t>
            </a:r>
            <a:r>
              <a:rPr lang="zh-CN" sz="1500">
                <a:solidFill>
                  <a:srgbClr val="000000"/>
                </a:solidFill>
                <a:latin typeface="Times New Roman"/>
                <a:ea typeface="Times New Roman"/>
                <a:cs typeface="Times New Roman"/>
                <a:sym typeface="Times New Roman"/>
              </a:rPr>
              <a:t>prediction function, where the argument is the # of the week being predicted</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b="1" i="1" lang="zh-CN" sz="1500">
                <a:solidFill>
                  <a:srgbClr val="000000"/>
                </a:solidFill>
                <a:latin typeface="Times New Roman"/>
                <a:ea typeface="Times New Roman"/>
                <a:cs typeface="Times New Roman"/>
                <a:sym typeface="Times New Roman"/>
              </a:rPr>
              <a:t>a</a:t>
            </a:r>
            <a:r>
              <a:rPr lang="zh-CN" sz="1500">
                <a:solidFill>
                  <a:srgbClr val="000000"/>
                </a:solidFill>
                <a:latin typeface="Times New Roman"/>
                <a:ea typeface="Times New Roman"/>
                <a:cs typeface="Times New Roman"/>
                <a:sym typeface="Times New Roman"/>
              </a:rPr>
              <a:t> := </a:t>
            </a:r>
            <a:r>
              <a:rPr lang="zh-CN" sz="1500">
                <a:solidFill>
                  <a:srgbClr val="000000"/>
                </a:solidFill>
                <a:latin typeface="Times New Roman"/>
                <a:ea typeface="Times New Roman"/>
                <a:cs typeface="Times New Roman"/>
                <a:sym typeface="Times New Roman"/>
              </a:rPr>
              <a:t>gradient of slope = change in deseasonalized demand data over </a:t>
            </a:r>
            <a:r>
              <a:rPr b="1" i="1" lang="zh-CN" sz="1500">
                <a:solidFill>
                  <a:srgbClr val="000000"/>
                </a:solidFill>
                <a:latin typeface="Times New Roman"/>
                <a:ea typeface="Times New Roman"/>
                <a:cs typeface="Times New Roman"/>
                <a:sym typeface="Times New Roman"/>
              </a:rPr>
              <a:t>N</a:t>
            </a:r>
            <a:r>
              <a:rPr lang="zh-CN" sz="1500">
                <a:solidFill>
                  <a:srgbClr val="000000"/>
                </a:solidFill>
                <a:latin typeface="Times New Roman"/>
                <a:ea typeface="Times New Roman"/>
                <a:cs typeface="Times New Roman"/>
                <a:sym typeface="Times New Roman"/>
              </a:rPr>
              <a:t> timesteps / </a:t>
            </a:r>
            <a:r>
              <a:rPr b="1" i="1" lang="zh-CN" sz="1500">
                <a:solidFill>
                  <a:srgbClr val="000000"/>
                </a:solidFill>
                <a:latin typeface="Times New Roman"/>
                <a:ea typeface="Times New Roman"/>
                <a:cs typeface="Times New Roman"/>
                <a:sym typeface="Times New Roman"/>
              </a:rPr>
              <a:t>N</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b="1" i="1" lang="zh-CN" sz="1500">
                <a:solidFill>
                  <a:srgbClr val="000000"/>
                </a:solidFill>
                <a:latin typeface="Times New Roman"/>
                <a:ea typeface="Times New Roman"/>
                <a:cs typeface="Times New Roman"/>
                <a:sym typeface="Times New Roman"/>
              </a:rPr>
              <a:t>k</a:t>
            </a:r>
            <a:r>
              <a:rPr lang="zh-CN" sz="1500">
                <a:solidFill>
                  <a:srgbClr val="000000"/>
                </a:solidFill>
                <a:latin typeface="Times New Roman"/>
                <a:ea typeface="Times New Roman"/>
                <a:cs typeface="Times New Roman"/>
                <a:sym typeface="Times New Roman"/>
              </a:rPr>
              <a:t> := </a:t>
            </a:r>
            <a:r>
              <a:rPr lang="zh-CN" sz="1500">
                <a:solidFill>
                  <a:srgbClr val="000000"/>
                </a:solidFill>
                <a:latin typeface="Times New Roman"/>
                <a:ea typeface="Times New Roman"/>
                <a:cs typeface="Times New Roman"/>
                <a:sym typeface="Times New Roman"/>
              </a:rPr>
              <a:t>amplitude of curve = 0.5 * average peak to trough distance</a:t>
            </a:r>
            <a:endParaRPr b="1" i="1"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b="1" i="1" lang="zh-CN" sz="1500">
                <a:solidFill>
                  <a:srgbClr val="000000"/>
                </a:solidFill>
                <a:latin typeface="Times New Roman"/>
                <a:ea typeface="Times New Roman"/>
                <a:cs typeface="Times New Roman"/>
                <a:sym typeface="Times New Roman"/>
              </a:rPr>
              <a:t>p</a:t>
            </a:r>
            <a:r>
              <a:rPr lang="zh-CN" sz="1500">
                <a:solidFill>
                  <a:srgbClr val="000000"/>
                </a:solidFill>
                <a:latin typeface="Times New Roman"/>
                <a:ea typeface="Times New Roman"/>
                <a:cs typeface="Times New Roman"/>
                <a:sym typeface="Times New Roman"/>
              </a:rPr>
              <a:t> </a:t>
            </a:r>
            <a:r>
              <a:rPr lang="zh-CN" sz="1500">
                <a:solidFill>
                  <a:srgbClr val="000000"/>
                </a:solidFill>
                <a:latin typeface="Times New Roman"/>
                <a:ea typeface="Times New Roman"/>
                <a:cs typeface="Times New Roman"/>
                <a:sym typeface="Times New Roman"/>
              </a:rPr>
              <a:t>:= period of curve = 60 (by observation)</a:t>
            </a:r>
            <a:endParaRPr sz="15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Clr>
                <a:srgbClr val="000000"/>
              </a:buClr>
              <a:buSzPts val="1500"/>
              <a:buFont typeface="Times New Roman"/>
              <a:buChar char="●"/>
            </a:pPr>
            <a:r>
              <a:rPr b="1" i="1" lang="zh-CN" sz="1500">
                <a:solidFill>
                  <a:srgbClr val="000000"/>
                </a:solidFill>
                <a:latin typeface="Times New Roman"/>
                <a:ea typeface="Times New Roman"/>
                <a:cs typeface="Times New Roman"/>
                <a:sym typeface="Times New Roman"/>
              </a:rPr>
              <a:t>E</a:t>
            </a:r>
            <a:r>
              <a:rPr lang="zh-CN" sz="1500">
                <a:solidFill>
                  <a:srgbClr val="000000"/>
                </a:solidFill>
                <a:latin typeface="Times New Roman"/>
                <a:ea typeface="Times New Roman"/>
                <a:cs typeface="Times New Roman"/>
                <a:sym typeface="Times New Roman"/>
              </a:rPr>
              <a:t> = random variable that follows a Gaussian distribution defined by the standard deviation of error terms between the given values and their 15-week moving average</a:t>
            </a:r>
            <a:endParaRPr sz="1600"/>
          </a:p>
        </p:txBody>
      </p:sp>
      <p:pic>
        <p:nvPicPr>
          <p:cNvPr id="265" name="Google Shape;265;p27"/>
          <p:cNvPicPr preferRelativeResize="0"/>
          <p:nvPr/>
        </p:nvPicPr>
        <p:blipFill>
          <a:blip r:embed="rId3">
            <a:alphaModFix/>
          </a:blip>
          <a:stretch>
            <a:fillRect/>
          </a:stretch>
        </p:blipFill>
        <p:spPr>
          <a:xfrm>
            <a:off x="925000" y="1561602"/>
            <a:ext cx="5682301" cy="678675"/>
          </a:xfrm>
          <a:prstGeom prst="rect">
            <a:avLst/>
          </a:prstGeom>
          <a:noFill/>
          <a:ln>
            <a:noFill/>
          </a:ln>
        </p:spPr>
      </p:pic>
      <p:pic>
        <p:nvPicPr>
          <p:cNvPr id="266" name="Google Shape;266;p27"/>
          <p:cNvPicPr preferRelativeResize="0"/>
          <p:nvPr/>
        </p:nvPicPr>
        <p:blipFill rotWithShape="1">
          <a:blip r:embed="rId3">
            <a:alphaModFix/>
          </a:blip>
          <a:srcRect b="26579" l="25810" r="68835" t="30631"/>
          <a:stretch/>
        </p:blipFill>
        <p:spPr>
          <a:xfrm>
            <a:off x="4296700" y="1769500"/>
            <a:ext cx="304173" cy="290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Mathematical Approach</a:t>
            </a:r>
            <a:endParaRPr/>
          </a:p>
        </p:txBody>
      </p:sp>
      <p:sp>
        <p:nvSpPr>
          <p:cNvPr id="272" name="Google Shape;272;p28"/>
          <p:cNvSpPr txBox="1"/>
          <p:nvPr>
            <p:ph idx="1" type="body"/>
          </p:nvPr>
        </p:nvSpPr>
        <p:spPr>
          <a:xfrm>
            <a:off x="819150" y="1990725"/>
            <a:ext cx="2693100" cy="2448000"/>
          </a:xfrm>
          <a:prstGeom prst="rect">
            <a:avLst/>
          </a:prstGeom>
        </p:spPr>
        <p:txBody>
          <a:bodyPr anchorCtr="0" anchor="t" bIns="91425" lIns="91425" spcFirstLastPara="1" rIns="91425" wrap="square" tIns="91425">
            <a:normAutofit/>
          </a:bodyPr>
          <a:lstStyle/>
          <a:p>
            <a:pPr indent="-336550" lvl="0" marL="457200" rtl="0" algn="l">
              <a:lnSpc>
                <a:spcPct val="115000"/>
              </a:lnSpc>
              <a:spcBef>
                <a:spcPts val="0"/>
              </a:spcBef>
              <a:spcAft>
                <a:spcPts val="0"/>
              </a:spcAft>
              <a:buSzPts val="1700"/>
              <a:buChar char="●"/>
            </a:pPr>
            <a:r>
              <a:rPr lang="zh-CN" sz="1700"/>
              <a:t>MAE: ~</a:t>
            </a:r>
            <a:r>
              <a:rPr b="1" lang="zh-CN" sz="1700"/>
              <a:t>2200</a:t>
            </a:r>
            <a:endParaRPr b="1" sz="1700"/>
          </a:p>
          <a:p>
            <a:pPr indent="-336550" lvl="0" marL="457200" marR="0" rtl="0" algn="l">
              <a:lnSpc>
                <a:spcPct val="115000"/>
              </a:lnSpc>
              <a:spcBef>
                <a:spcPts val="0"/>
              </a:spcBef>
              <a:spcAft>
                <a:spcPts val="0"/>
              </a:spcAft>
              <a:buSzPts val="1700"/>
              <a:buChar char="●"/>
            </a:pPr>
            <a:r>
              <a:rPr lang="zh-CN" sz="1700"/>
              <a:t>Troughs are sharper while peaks are rounder</a:t>
            </a:r>
            <a:endParaRPr sz="1700"/>
          </a:p>
          <a:p>
            <a:pPr indent="-336550" lvl="0" marL="457200" marR="0" rtl="0" algn="l">
              <a:lnSpc>
                <a:spcPct val="115000"/>
              </a:lnSpc>
              <a:spcBef>
                <a:spcPts val="0"/>
              </a:spcBef>
              <a:spcAft>
                <a:spcPts val="0"/>
              </a:spcAft>
              <a:buSzPts val="1700"/>
              <a:buChar char="●"/>
            </a:pPr>
            <a:r>
              <a:rPr lang="zh-CN" sz="1700"/>
              <a:t>Will become increasingly unreliable</a:t>
            </a:r>
            <a:endParaRPr sz="1700"/>
          </a:p>
        </p:txBody>
      </p:sp>
      <p:pic>
        <p:nvPicPr>
          <p:cNvPr id="273" name="Google Shape;273;p28"/>
          <p:cNvPicPr preferRelativeResize="0"/>
          <p:nvPr/>
        </p:nvPicPr>
        <p:blipFill>
          <a:blip r:embed="rId3">
            <a:alphaModFix/>
          </a:blip>
          <a:stretch>
            <a:fillRect/>
          </a:stretch>
        </p:blipFill>
        <p:spPr>
          <a:xfrm>
            <a:off x="3512150" y="1453825"/>
            <a:ext cx="5433650" cy="3484175"/>
          </a:xfrm>
          <a:prstGeom prst="rect">
            <a:avLst/>
          </a:prstGeom>
          <a:noFill/>
          <a:ln>
            <a:noFill/>
          </a:ln>
        </p:spPr>
      </p:pic>
      <p:sp>
        <p:nvSpPr>
          <p:cNvPr id="274" name="Google Shape;274;p28"/>
          <p:cNvSpPr txBox="1"/>
          <p:nvPr/>
        </p:nvSpPr>
        <p:spPr>
          <a:xfrm>
            <a:off x="4234350" y="1581650"/>
            <a:ext cx="136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6"/>
                </a:solidFill>
                <a:latin typeface="Calibri"/>
                <a:ea typeface="Calibri"/>
                <a:cs typeface="Calibri"/>
                <a:sym typeface="Calibri"/>
              </a:rPr>
              <a:t>Blue</a:t>
            </a:r>
            <a:r>
              <a:rPr lang="zh-CN">
                <a:latin typeface="Calibri"/>
                <a:ea typeface="Calibri"/>
                <a:cs typeface="Calibri"/>
                <a:sym typeface="Calibri"/>
              </a:rPr>
              <a:t>: Truth</a:t>
            </a:r>
            <a:endParaRPr>
              <a:latin typeface="Calibri"/>
              <a:ea typeface="Calibri"/>
              <a:cs typeface="Calibri"/>
              <a:sym typeface="Calibri"/>
            </a:endParaRPr>
          </a:p>
          <a:p>
            <a:pPr indent="0" lvl="0" marL="0" rtl="0" algn="l">
              <a:spcBef>
                <a:spcPts val="0"/>
              </a:spcBef>
              <a:spcAft>
                <a:spcPts val="0"/>
              </a:spcAft>
              <a:buNone/>
            </a:pPr>
            <a:r>
              <a:rPr lang="zh-CN">
                <a:solidFill>
                  <a:srgbClr val="FF0000"/>
                </a:solidFill>
                <a:latin typeface="Calibri"/>
                <a:ea typeface="Calibri"/>
                <a:cs typeface="Calibri"/>
                <a:sym typeface="Calibri"/>
              </a:rPr>
              <a:t>Red</a:t>
            </a:r>
            <a:r>
              <a:rPr lang="zh-CN">
                <a:latin typeface="Calibri"/>
                <a:ea typeface="Calibri"/>
                <a:cs typeface="Calibri"/>
                <a:sym typeface="Calibri"/>
              </a:rPr>
              <a:t>: Preds</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ph type="title"/>
          </p:nvPr>
        </p:nvSpPr>
        <p:spPr>
          <a:xfrm>
            <a:off x="819150" y="5471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Deep Learning Approach</a:t>
            </a:r>
            <a:endParaRPr/>
          </a:p>
        </p:txBody>
      </p:sp>
      <p:sp>
        <p:nvSpPr>
          <p:cNvPr id="280" name="Google Shape;280;p29"/>
          <p:cNvSpPr txBox="1"/>
          <p:nvPr>
            <p:ph idx="1" type="body"/>
          </p:nvPr>
        </p:nvSpPr>
        <p:spPr>
          <a:xfrm>
            <a:off x="819150" y="1501750"/>
            <a:ext cx="7505700" cy="3290700"/>
          </a:xfrm>
          <a:prstGeom prst="rect">
            <a:avLst/>
          </a:prstGeom>
        </p:spPr>
        <p:txBody>
          <a:bodyPr anchorCtr="0" anchor="t" bIns="91425" lIns="91425" spcFirstLastPara="1" rIns="91425" wrap="square" tIns="91425">
            <a:normAutofit lnSpcReduction="20000"/>
          </a:bodyPr>
          <a:lstStyle/>
          <a:p>
            <a:pPr indent="-355600" lvl="0" marL="457200" rtl="0" algn="l">
              <a:lnSpc>
                <a:spcPct val="150000"/>
              </a:lnSpc>
              <a:spcBef>
                <a:spcPts val="0"/>
              </a:spcBef>
              <a:spcAft>
                <a:spcPts val="0"/>
              </a:spcAft>
              <a:buSzPts val="2000"/>
              <a:buChar char="●"/>
            </a:pPr>
            <a:r>
              <a:rPr lang="zh-CN" sz="2000"/>
              <a:t>Universal Approximation Theorem</a:t>
            </a:r>
            <a:endParaRPr sz="2000"/>
          </a:p>
          <a:p>
            <a:pPr indent="-355600" lvl="0" marL="457200" rtl="0" algn="l">
              <a:lnSpc>
                <a:spcPct val="150000"/>
              </a:lnSpc>
              <a:spcBef>
                <a:spcPts val="0"/>
              </a:spcBef>
              <a:spcAft>
                <a:spcPts val="0"/>
              </a:spcAft>
              <a:buSzPts val="2000"/>
              <a:buChar char="●"/>
            </a:pPr>
            <a:r>
              <a:rPr lang="zh-CN" sz="2000"/>
              <a:t>Large information receptive field</a:t>
            </a:r>
            <a:endParaRPr sz="2000"/>
          </a:p>
          <a:p>
            <a:pPr indent="-355600" lvl="0" marL="457200" rtl="0" algn="l">
              <a:lnSpc>
                <a:spcPct val="150000"/>
              </a:lnSpc>
              <a:spcBef>
                <a:spcPts val="0"/>
              </a:spcBef>
              <a:spcAft>
                <a:spcPts val="0"/>
              </a:spcAft>
              <a:buSzPts val="2000"/>
              <a:buChar char="●"/>
            </a:pPr>
            <a:r>
              <a:rPr lang="zh-CN" sz="2000"/>
              <a:t>High degree of non-linearity</a:t>
            </a:r>
            <a:endParaRPr sz="2000"/>
          </a:p>
          <a:p>
            <a:pPr indent="-355600" lvl="0" marL="457200" rtl="0" algn="l">
              <a:lnSpc>
                <a:spcPct val="150000"/>
              </a:lnSpc>
              <a:spcBef>
                <a:spcPts val="0"/>
              </a:spcBef>
              <a:spcAft>
                <a:spcPts val="0"/>
              </a:spcAft>
              <a:buSzPts val="2000"/>
              <a:buChar char="●"/>
            </a:pPr>
            <a:r>
              <a:rPr lang="zh-CN" sz="2000"/>
              <a:t>Gradient Descent</a:t>
            </a:r>
            <a:endParaRPr sz="2000"/>
          </a:p>
          <a:p>
            <a:pPr indent="-355600" lvl="0" marL="457200" rtl="0" algn="l">
              <a:lnSpc>
                <a:spcPct val="150000"/>
              </a:lnSpc>
              <a:spcBef>
                <a:spcPts val="0"/>
              </a:spcBef>
              <a:spcAft>
                <a:spcPts val="0"/>
              </a:spcAft>
              <a:buSzPts val="2000"/>
              <a:buChar char="●"/>
            </a:pPr>
            <a:r>
              <a:rPr lang="zh-CN" sz="2000"/>
              <a:t>Can be retrained in future and reused on other products</a:t>
            </a:r>
            <a:endParaRPr sz="2000"/>
          </a:p>
          <a:p>
            <a:pPr indent="-355600" lvl="0" marL="457200" rtl="0" algn="l">
              <a:lnSpc>
                <a:spcPct val="150000"/>
              </a:lnSpc>
              <a:spcBef>
                <a:spcPts val="0"/>
              </a:spcBef>
              <a:spcAft>
                <a:spcPts val="0"/>
              </a:spcAft>
              <a:buSzPts val="2000"/>
              <a:buChar char="●"/>
            </a:pPr>
            <a:r>
              <a:rPr lang="zh-CN" sz="2000"/>
              <a:t>Performance scales with amount of data</a:t>
            </a:r>
            <a:endParaRPr sz="2000"/>
          </a:p>
          <a:p>
            <a:pPr indent="-355600" lvl="0" marL="457200" rtl="0" algn="l">
              <a:lnSpc>
                <a:spcPct val="150000"/>
              </a:lnSpc>
              <a:spcBef>
                <a:spcPts val="0"/>
              </a:spcBef>
              <a:spcAft>
                <a:spcPts val="0"/>
              </a:spcAft>
              <a:buSzPts val="2000"/>
              <a:buChar char="●"/>
            </a:pPr>
            <a:r>
              <a:rPr lang="zh-CN" sz="2000"/>
              <a:t>RNN (Recurrent Neural Network) - failed to perform well</a:t>
            </a:r>
            <a:endParaRPr sz="2000"/>
          </a:p>
          <a:p>
            <a:pPr indent="-355600" lvl="0" marL="457200" rtl="0" algn="l">
              <a:lnSpc>
                <a:spcPct val="150000"/>
              </a:lnSpc>
              <a:spcBef>
                <a:spcPts val="0"/>
              </a:spcBef>
              <a:spcAft>
                <a:spcPts val="0"/>
              </a:spcAft>
              <a:buSzPts val="2000"/>
              <a:buChar char="●"/>
            </a:pPr>
            <a:r>
              <a:rPr lang="zh-CN" sz="2000"/>
              <a:t>MLP (Multi-layer Perceptron)</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Deep Learning Approach - RNN (LSTM)</a:t>
            </a:r>
            <a:endParaRPr/>
          </a:p>
        </p:txBody>
      </p:sp>
      <p:sp>
        <p:nvSpPr>
          <p:cNvPr id="286" name="Google Shape;286;p30"/>
          <p:cNvSpPr txBox="1"/>
          <p:nvPr>
            <p:ph idx="1" type="body"/>
          </p:nvPr>
        </p:nvSpPr>
        <p:spPr>
          <a:xfrm>
            <a:off x="819150" y="1800200"/>
            <a:ext cx="3974100" cy="2995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CN" sz="1600"/>
              <a:t>Input: past 52 weeks of data in </a:t>
            </a:r>
            <a:r>
              <a:rPr b="1" lang="zh-CN" sz="1600"/>
              <a:t>sequence</a:t>
            </a:r>
            <a:endParaRPr sz="1600"/>
          </a:p>
          <a:p>
            <a:pPr indent="-330200" lvl="0" marL="457200" rtl="0" algn="l">
              <a:spcBef>
                <a:spcPts val="0"/>
              </a:spcBef>
              <a:spcAft>
                <a:spcPts val="0"/>
              </a:spcAft>
              <a:buSzPts val="1600"/>
              <a:buChar char="●"/>
            </a:pPr>
            <a:r>
              <a:rPr lang="zh-CN" sz="1600"/>
              <a:t>Output: demand predicted for next week</a:t>
            </a:r>
            <a:endParaRPr sz="1600"/>
          </a:p>
          <a:p>
            <a:pPr indent="-330200" lvl="0" marL="457200" rtl="0" algn="l">
              <a:spcBef>
                <a:spcPts val="0"/>
              </a:spcBef>
              <a:spcAft>
                <a:spcPts val="0"/>
              </a:spcAft>
              <a:buSzPts val="1600"/>
              <a:buChar char="●"/>
            </a:pPr>
            <a:r>
              <a:rPr lang="zh-CN" sz="1600"/>
              <a:t>Split data into train and validation</a:t>
            </a:r>
            <a:endParaRPr sz="1600"/>
          </a:p>
          <a:p>
            <a:pPr indent="-317500" lvl="1" marL="914400" rtl="0" algn="l">
              <a:spcBef>
                <a:spcPts val="0"/>
              </a:spcBef>
              <a:spcAft>
                <a:spcPts val="0"/>
              </a:spcAft>
              <a:buSzPts val="1400"/>
              <a:buChar char="○"/>
            </a:pPr>
            <a:r>
              <a:rPr lang="zh-CN" sz="1400"/>
              <a:t>4 years for train, 1 year for validatation</a:t>
            </a:r>
            <a:endParaRPr sz="1400"/>
          </a:p>
          <a:p>
            <a:pPr indent="-330200" lvl="0" marL="457200" rtl="0" algn="l">
              <a:spcBef>
                <a:spcPts val="0"/>
              </a:spcBef>
              <a:spcAft>
                <a:spcPts val="0"/>
              </a:spcAft>
              <a:buSzPts val="1600"/>
              <a:buChar char="●"/>
            </a:pPr>
            <a:r>
              <a:rPr lang="zh-CN" sz="1600"/>
              <a:t>MAE: </a:t>
            </a:r>
            <a:r>
              <a:rPr b="1" lang="zh-CN" sz="1600"/>
              <a:t>970</a:t>
            </a:r>
            <a:r>
              <a:rPr lang="zh-CN" sz="1600"/>
              <a:t> on validation set</a:t>
            </a:r>
            <a:endParaRPr sz="1600"/>
          </a:p>
          <a:p>
            <a:pPr indent="-330200" lvl="0" marL="457200" rtl="0" algn="l">
              <a:spcBef>
                <a:spcPts val="0"/>
              </a:spcBef>
              <a:spcAft>
                <a:spcPts val="0"/>
              </a:spcAft>
              <a:buSzPts val="1600"/>
              <a:buChar char="●"/>
            </a:pPr>
            <a:r>
              <a:rPr lang="zh-CN" sz="1600"/>
              <a:t>Model learnt false </a:t>
            </a:r>
            <a:r>
              <a:rPr lang="zh-CN" sz="1600"/>
              <a:t>info </a:t>
            </a:r>
            <a:r>
              <a:rPr lang="zh-CN" sz="1600"/>
              <a:t>of copying previous value</a:t>
            </a:r>
            <a:endParaRPr sz="1600"/>
          </a:p>
          <a:p>
            <a:pPr indent="-317500" lvl="1" marL="914400" rtl="0" algn="l">
              <a:spcBef>
                <a:spcPts val="0"/>
              </a:spcBef>
              <a:spcAft>
                <a:spcPts val="0"/>
              </a:spcAft>
              <a:buSzPts val="1400"/>
              <a:buChar char="○"/>
            </a:pPr>
            <a:r>
              <a:rPr lang="zh-CN" sz="1400"/>
              <a:t>Due to dataset and loss function</a:t>
            </a:r>
            <a:endParaRPr sz="1400"/>
          </a:p>
        </p:txBody>
      </p:sp>
      <p:pic>
        <p:nvPicPr>
          <p:cNvPr id="287" name="Google Shape;287;p30"/>
          <p:cNvPicPr preferRelativeResize="0"/>
          <p:nvPr/>
        </p:nvPicPr>
        <p:blipFill rotWithShape="1">
          <a:blip r:embed="rId3">
            <a:alphaModFix/>
          </a:blip>
          <a:srcRect b="4661" l="8400" r="11599" t="16468"/>
          <a:stretch/>
        </p:blipFill>
        <p:spPr>
          <a:xfrm>
            <a:off x="4793100" y="1800200"/>
            <a:ext cx="4149025" cy="274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Deep Learning Approach - RNN (LSTM)</a:t>
            </a:r>
            <a:endParaRPr/>
          </a:p>
        </p:txBody>
      </p:sp>
      <p:sp>
        <p:nvSpPr>
          <p:cNvPr id="293" name="Google Shape;293;p31"/>
          <p:cNvSpPr txBox="1"/>
          <p:nvPr>
            <p:ph idx="1" type="body"/>
          </p:nvPr>
        </p:nvSpPr>
        <p:spPr>
          <a:xfrm>
            <a:off x="819150" y="1990725"/>
            <a:ext cx="43752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CN" sz="1700"/>
              <a:t>Did not work when put to test</a:t>
            </a:r>
            <a:endParaRPr sz="1700"/>
          </a:p>
          <a:p>
            <a:pPr indent="-336550" lvl="0" marL="457200" rtl="0" algn="l">
              <a:spcBef>
                <a:spcPts val="0"/>
              </a:spcBef>
              <a:spcAft>
                <a:spcPts val="0"/>
              </a:spcAft>
              <a:buSzPts val="1700"/>
              <a:buChar char="●"/>
            </a:pPr>
            <a:r>
              <a:rPr lang="zh-CN" sz="1700"/>
              <a:t>There must not be simple sequential pattern</a:t>
            </a:r>
            <a:endParaRPr sz="1700"/>
          </a:p>
          <a:p>
            <a:pPr indent="-336550" lvl="0" marL="457200" rtl="0" algn="l">
              <a:spcBef>
                <a:spcPts val="0"/>
              </a:spcBef>
              <a:spcAft>
                <a:spcPts val="0"/>
              </a:spcAft>
              <a:buSzPts val="1700"/>
              <a:buChar char="●"/>
            </a:pPr>
            <a:r>
              <a:rPr lang="zh-CN" sz="1700"/>
              <a:t>(a, b, c, d) cannot have a relationship where a+b=c, b+c=d etc.</a:t>
            </a:r>
            <a:endParaRPr sz="1700"/>
          </a:p>
        </p:txBody>
      </p:sp>
      <p:pic>
        <p:nvPicPr>
          <p:cNvPr id="294" name="Google Shape;294;p31"/>
          <p:cNvPicPr preferRelativeResize="0"/>
          <p:nvPr/>
        </p:nvPicPr>
        <p:blipFill rotWithShape="1">
          <a:blip r:embed="rId3">
            <a:alphaModFix/>
          </a:blip>
          <a:srcRect b="0" l="0" r="14163" t="0"/>
          <a:stretch/>
        </p:blipFill>
        <p:spPr>
          <a:xfrm>
            <a:off x="5194350" y="1976475"/>
            <a:ext cx="3752700" cy="2476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1485299" y="1464600"/>
            <a:ext cx="6173400" cy="2214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Question 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CN"/>
              <a:t>Micron’s role &amp;</a:t>
            </a:r>
            <a:endParaRPr/>
          </a:p>
          <a:p>
            <a:pPr indent="0" lvl="0" marL="0" rtl="0" algn="ctr">
              <a:spcBef>
                <a:spcPts val="0"/>
              </a:spcBef>
              <a:spcAft>
                <a:spcPts val="0"/>
              </a:spcAft>
              <a:buNone/>
            </a:pPr>
            <a:r>
              <a:rPr lang="zh-CN"/>
              <a:t>Impacts on Micron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Deep Learning Approach - MLP</a:t>
            </a:r>
            <a:endParaRPr/>
          </a:p>
        </p:txBody>
      </p:sp>
      <p:sp>
        <p:nvSpPr>
          <p:cNvPr id="300" name="Google Shape;300;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CN" sz="1700"/>
              <a:t>Input sequence is </a:t>
            </a:r>
            <a:r>
              <a:rPr b="1" lang="zh-CN" sz="1700"/>
              <a:t>not </a:t>
            </a:r>
            <a:r>
              <a:rPr lang="zh-CN" sz="1700"/>
              <a:t>considered thus model </a:t>
            </a:r>
            <a:r>
              <a:rPr lang="zh-CN" sz="1700"/>
              <a:t>will not be naturally biased to </a:t>
            </a:r>
            <a:r>
              <a:rPr lang="zh-CN" sz="1700"/>
              <a:t>more recent data</a:t>
            </a:r>
            <a:endParaRPr sz="1700"/>
          </a:p>
          <a:p>
            <a:pPr indent="-336550" lvl="0" marL="457200" rtl="0" algn="l">
              <a:spcBef>
                <a:spcPts val="0"/>
              </a:spcBef>
              <a:spcAft>
                <a:spcPts val="0"/>
              </a:spcAft>
              <a:buSzPts val="1700"/>
              <a:buChar char="●"/>
            </a:pPr>
            <a:r>
              <a:rPr lang="zh-CN" sz="1700"/>
              <a:t>Prevents ‘copying’ issue in RNN</a:t>
            </a:r>
            <a:endParaRPr sz="1700"/>
          </a:p>
          <a:p>
            <a:pPr indent="-336550" lvl="0" marL="457200" rtl="0" algn="l">
              <a:spcBef>
                <a:spcPts val="0"/>
              </a:spcBef>
              <a:spcAft>
                <a:spcPts val="0"/>
              </a:spcAft>
              <a:buSzPts val="1700"/>
              <a:buChar char="●"/>
            </a:pPr>
            <a:r>
              <a:rPr lang="zh-CN" sz="1700"/>
              <a:t>Consists of Fully Connected (FC) layers</a:t>
            </a:r>
            <a:endParaRPr sz="1700"/>
          </a:p>
          <a:p>
            <a:pPr indent="-336550" lvl="0" marL="457200" rtl="0" algn="l">
              <a:spcBef>
                <a:spcPts val="0"/>
              </a:spcBef>
              <a:spcAft>
                <a:spcPts val="0"/>
              </a:spcAft>
              <a:buSzPts val="1700"/>
              <a:buChar char="●"/>
            </a:pPr>
            <a:r>
              <a:rPr lang="zh-CN" sz="1700"/>
              <a:t>Activation functions in middle to enhance non-linearity</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Deep Learning Approach - MLP</a:t>
            </a:r>
            <a:endParaRPr/>
          </a:p>
        </p:txBody>
      </p:sp>
      <p:sp>
        <p:nvSpPr>
          <p:cNvPr id="306" name="Google Shape;306;p33"/>
          <p:cNvSpPr txBox="1"/>
          <p:nvPr>
            <p:ph idx="1" type="body"/>
          </p:nvPr>
        </p:nvSpPr>
        <p:spPr>
          <a:xfrm>
            <a:off x="819150" y="1762125"/>
            <a:ext cx="7505700" cy="244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zh-CN" sz="1700"/>
              <a:t>Input: past 3 * N weeks where N = period = (52, 58)</a:t>
            </a:r>
            <a:endParaRPr sz="1700"/>
          </a:p>
          <a:p>
            <a:pPr indent="-336550" lvl="0" marL="457200" rtl="0" algn="l">
              <a:spcBef>
                <a:spcPts val="0"/>
              </a:spcBef>
              <a:spcAft>
                <a:spcPts val="0"/>
              </a:spcAft>
              <a:buSzPts val="1700"/>
              <a:buChar char="●"/>
            </a:pPr>
            <a:r>
              <a:rPr lang="zh-CN" sz="1700"/>
              <a:t>Output: demand predicted for next week</a:t>
            </a:r>
            <a:endParaRPr sz="1700"/>
          </a:p>
          <a:p>
            <a:pPr indent="-336550" lvl="0" marL="457200" rtl="0" algn="l">
              <a:spcBef>
                <a:spcPts val="0"/>
              </a:spcBef>
              <a:spcAft>
                <a:spcPts val="0"/>
              </a:spcAft>
              <a:buSzPts val="1700"/>
              <a:buChar char="●"/>
            </a:pPr>
            <a:r>
              <a:rPr lang="zh-CN" sz="1700"/>
              <a:t>Consists of fully-connected (FC) layers and Mish activation in between them</a:t>
            </a:r>
            <a:endParaRPr sz="1700"/>
          </a:p>
          <a:p>
            <a:pPr indent="-336550" lvl="0" marL="457200" rtl="0" algn="l">
              <a:spcBef>
                <a:spcPts val="0"/>
              </a:spcBef>
              <a:spcAft>
                <a:spcPts val="0"/>
              </a:spcAft>
              <a:buSzPts val="1700"/>
              <a:buChar char="●"/>
            </a:pPr>
            <a:r>
              <a:rPr lang="zh-CN" sz="1700"/>
              <a:t>MAE on full data: </a:t>
            </a:r>
            <a:r>
              <a:rPr b="1" lang="zh-CN" sz="1700"/>
              <a:t>244</a:t>
            </a:r>
            <a:r>
              <a:rPr lang="zh-CN" sz="1700"/>
              <a:t> (N=58), </a:t>
            </a:r>
            <a:r>
              <a:rPr b="1" lang="zh-CN" sz="1700"/>
              <a:t>269</a:t>
            </a:r>
            <a:r>
              <a:rPr lang="zh-CN" sz="1700"/>
              <a:t> (N=52)</a:t>
            </a:r>
            <a:endParaRPr sz="1700"/>
          </a:p>
          <a:p>
            <a:pPr indent="-336550" lvl="0" marL="457200" rtl="0" algn="l">
              <a:spcBef>
                <a:spcPts val="0"/>
              </a:spcBef>
              <a:spcAft>
                <a:spcPts val="0"/>
              </a:spcAft>
              <a:buSzPts val="1700"/>
              <a:buChar char="●"/>
            </a:pPr>
            <a:r>
              <a:rPr lang="zh-CN" sz="1700"/>
              <a:t>Model ensembling by taking mean of both model’s predictions</a:t>
            </a:r>
            <a:endParaRPr sz="1700"/>
          </a:p>
          <a:p>
            <a:pPr indent="-323850" lvl="1" marL="914400" rtl="0" algn="l">
              <a:spcBef>
                <a:spcPts val="0"/>
              </a:spcBef>
              <a:spcAft>
                <a:spcPts val="0"/>
              </a:spcAft>
              <a:buSzPts val="1500"/>
              <a:buChar char="○"/>
            </a:pPr>
            <a:r>
              <a:rPr lang="zh-CN" sz="1500"/>
              <a:t>Reduces noise</a:t>
            </a:r>
            <a:endParaRPr sz="1500"/>
          </a:p>
        </p:txBody>
      </p:sp>
      <p:pic>
        <p:nvPicPr>
          <p:cNvPr id="307" name="Google Shape;307;p33"/>
          <p:cNvPicPr preferRelativeResize="0"/>
          <p:nvPr/>
        </p:nvPicPr>
        <p:blipFill rotWithShape="1">
          <a:blip r:embed="rId3">
            <a:alphaModFix/>
          </a:blip>
          <a:srcRect b="42018" l="0" r="0" t="41791"/>
          <a:stretch/>
        </p:blipFill>
        <p:spPr>
          <a:xfrm>
            <a:off x="613700" y="3778325"/>
            <a:ext cx="8093950" cy="741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Fully Connected Layers (Dense)</a:t>
            </a:r>
            <a:endParaRPr/>
          </a:p>
        </p:txBody>
      </p:sp>
      <p:sp>
        <p:nvSpPr>
          <p:cNvPr id="313" name="Google Shape;313;p34"/>
          <p:cNvSpPr txBox="1"/>
          <p:nvPr>
            <p:ph idx="1" type="body"/>
          </p:nvPr>
        </p:nvSpPr>
        <p:spPr>
          <a:xfrm>
            <a:off x="819150" y="1990725"/>
            <a:ext cx="4414500" cy="2448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CN" sz="1700"/>
              <a:t>y = w · x + b</a:t>
            </a:r>
            <a:endParaRPr sz="1700"/>
          </a:p>
          <a:p>
            <a:pPr indent="-336550" lvl="0" marL="457200" rtl="0" algn="l">
              <a:spcBef>
                <a:spcPts val="0"/>
              </a:spcBef>
              <a:spcAft>
                <a:spcPts val="0"/>
              </a:spcAft>
              <a:buSzPts val="1700"/>
              <a:buChar char="●"/>
            </a:pPr>
            <a:r>
              <a:rPr lang="zh-CN" sz="1700"/>
              <a:t>A single layer contains many neurons</a:t>
            </a:r>
            <a:endParaRPr sz="1700"/>
          </a:p>
          <a:p>
            <a:pPr indent="-336550" lvl="0" marL="457200" rtl="0" algn="l">
              <a:spcBef>
                <a:spcPts val="0"/>
              </a:spcBef>
              <a:spcAft>
                <a:spcPts val="0"/>
              </a:spcAft>
              <a:buSzPts val="1700"/>
              <a:buChar char="●"/>
            </a:pPr>
            <a:r>
              <a:rPr lang="zh-CN" sz="1700"/>
              <a:t>Output fed to each and every neuron in the next hidden layer</a:t>
            </a:r>
            <a:endParaRPr sz="1700"/>
          </a:p>
          <a:p>
            <a:pPr indent="-336550" lvl="0" marL="457200" rtl="0" algn="l">
              <a:spcBef>
                <a:spcPts val="0"/>
              </a:spcBef>
              <a:spcAft>
                <a:spcPts val="0"/>
              </a:spcAft>
              <a:buSzPts val="1700"/>
              <a:buChar char="●"/>
            </a:pPr>
            <a:r>
              <a:rPr lang="zh-CN" sz="1700"/>
              <a:t>Activation function is applied to all outputs before feeding into next layer</a:t>
            </a:r>
            <a:endParaRPr sz="1700"/>
          </a:p>
          <a:p>
            <a:pPr indent="-336550" lvl="0" marL="457200" rtl="0" algn="l">
              <a:spcBef>
                <a:spcPts val="0"/>
              </a:spcBef>
              <a:spcAft>
                <a:spcPts val="0"/>
              </a:spcAft>
              <a:buSzPts val="1700"/>
              <a:buChar char="●"/>
            </a:pPr>
            <a:r>
              <a:rPr lang="zh-CN" sz="1700"/>
              <a:t>Mish activation:</a:t>
            </a:r>
            <a:endParaRPr sz="1700"/>
          </a:p>
        </p:txBody>
      </p:sp>
      <p:pic>
        <p:nvPicPr>
          <p:cNvPr id="314" name="Google Shape;314;p34"/>
          <p:cNvPicPr preferRelativeResize="0"/>
          <p:nvPr/>
        </p:nvPicPr>
        <p:blipFill>
          <a:blip r:embed="rId3">
            <a:alphaModFix/>
          </a:blip>
          <a:stretch>
            <a:fillRect/>
          </a:stretch>
        </p:blipFill>
        <p:spPr>
          <a:xfrm>
            <a:off x="5233650" y="1377563"/>
            <a:ext cx="3658526" cy="2388375"/>
          </a:xfrm>
          <a:prstGeom prst="rect">
            <a:avLst/>
          </a:prstGeom>
          <a:noFill/>
          <a:ln>
            <a:noFill/>
          </a:ln>
        </p:spPr>
      </p:pic>
      <p:pic>
        <p:nvPicPr>
          <p:cNvPr id="315" name="Google Shape;315;p34"/>
          <p:cNvPicPr preferRelativeResize="0"/>
          <p:nvPr/>
        </p:nvPicPr>
        <p:blipFill>
          <a:blip r:embed="rId4">
            <a:alphaModFix/>
          </a:blip>
          <a:stretch>
            <a:fillRect/>
          </a:stretch>
        </p:blipFill>
        <p:spPr>
          <a:xfrm>
            <a:off x="2833975" y="3858800"/>
            <a:ext cx="3018976" cy="29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MLP Performance</a:t>
            </a:r>
            <a:endParaRPr/>
          </a:p>
        </p:txBody>
      </p:sp>
      <p:pic>
        <p:nvPicPr>
          <p:cNvPr id="321" name="Google Shape;321;p35"/>
          <p:cNvPicPr preferRelativeResize="0"/>
          <p:nvPr/>
        </p:nvPicPr>
        <p:blipFill>
          <a:blip r:embed="rId3">
            <a:alphaModFix/>
          </a:blip>
          <a:stretch>
            <a:fillRect/>
          </a:stretch>
        </p:blipFill>
        <p:spPr>
          <a:xfrm>
            <a:off x="198500" y="1800200"/>
            <a:ext cx="4373500" cy="2802650"/>
          </a:xfrm>
          <a:prstGeom prst="rect">
            <a:avLst/>
          </a:prstGeom>
          <a:noFill/>
          <a:ln>
            <a:noFill/>
          </a:ln>
        </p:spPr>
      </p:pic>
      <p:pic>
        <p:nvPicPr>
          <p:cNvPr id="322" name="Google Shape;322;p35"/>
          <p:cNvPicPr preferRelativeResize="0"/>
          <p:nvPr/>
        </p:nvPicPr>
        <p:blipFill>
          <a:blip r:embed="rId4">
            <a:alphaModFix/>
          </a:blip>
          <a:stretch>
            <a:fillRect/>
          </a:stretch>
        </p:blipFill>
        <p:spPr>
          <a:xfrm>
            <a:off x="4572000" y="1815688"/>
            <a:ext cx="4333875" cy="27716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819150" y="567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MLP Performance</a:t>
            </a:r>
            <a:endParaRPr/>
          </a:p>
        </p:txBody>
      </p:sp>
      <p:pic>
        <p:nvPicPr>
          <p:cNvPr id="328" name="Google Shape;328;p36"/>
          <p:cNvPicPr preferRelativeResize="0"/>
          <p:nvPr/>
        </p:nvPicPr>
        <p:blipFill>
          <a:blip r:embed="rId3">
            <a:alphaModFix/>
          </a:blip>
          <a:stretch>
            <a:fillRect/>
          </a:stretch>
        </p:blipFill>
        <p:spPr>
          <a:xfrm>
            <a:off x="1801374" y="1290850"/>
            <a:ext cx="5541250" cy="3634175"/>
          </a:xfrm>
          <a:prstGeom prst="rect">
            <a:avLst/>
          </a:prstGeom>
          <a:noFill/>
          <a:ln>
            <a:noFill/>
          </a:ln>
        </p:spPr>
      </p:pic>
      <p:sp>
        <p:nvSpPr>
          <p:cNvPr id="329" name="Google Shape;329;p36"/>
          <p:cNvSpPr/>
          <p:nvPr/>
        </p:nvSpPr>
        <p:spPr>
          <a:xfrm>
            <a:off x="6599732" y="1724394"/>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5917919" y="2073346"/>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4492077" y="2406677"/>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846318" y="3156850"/>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3088702" y="3453048"/>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5235671" y="2073340"/>
            <a:ext cx="295800" cy="296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819150" y="259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MLP Ensembling</a:t>
            </a:r>
            <a:endParaRPr/>
          </a:p>
        </p:txBody>
      </p:sp>
      <p:pic>
        <p:nvPicPr>
          <p:cNvPr id="340" name="Google Shape;340;p37"/>
          <p:cNvPicPr preferRelativeResize="0"/>
          <p:nvPr/>
        </p:nvPicPr>
        <p:blipFill rotWithShape="1">
          <a:blip r:embed="rId3">
            <a:alphaModFix/>
          </a:blip>
          <a:srcRect b="39533" l="62874" r="0" t="0"/>
          <a:stretch/>
        </p:blipFill>
        <p:spPr>
          <a:xfrm>
            <a:off x="766762" y="976500"/>
            <a:ext cx="1768333" cy="1851525"/>
          </a:xfrm>
          <a:prstGeom prst="rect">
            <a:avLst/>
          </a:prstGeom>
          <a:noFill/>
          <a:ln>
            <a:noFill/>
          </a:ln>
        </p:spPr>
      </p:pic>
      <p:pic>
        <p:nvPicPr>
          <p:cNvPr id="341" name="Google Shape;341;p37"/>
          <p:cNvPicPr preferRelativeResize="0"/>
          <p:nvPr/>
        </p:nvPicPr>
        <p:blipFill rotWithShape="1">
          <a:blip r:embed="rId4">
            <a:alphaModFix/>
          </a:blip>
          <a:srcRect b="45477" l="62227" r="0" t="0"/>
          <a:stretch/>
        </p:blipFill>
        <p:spPr>
          <a:xfrm>
            <a:off x="766755" y="3249425"/>
            <a:ext cx="1768349" cy="1632402"/>
          </a:xfrm>
          <a:prstGeom prst="rect">
            <a:avLst/>
          </a:prstGeom>
          <a:noFill/>
          <a:ln>
            <a:noFill/>
          </a:ln>
        </p:spPr>
      </p:pic>
      <p:pic>
        <p:nvPicPr>
          <p:cNvPr id="342" name="Google Shape;342;p37"/>
          <p:cNvPicPr preferRelativeResize="0"/>
          <p:nvPr/>
        </p:nvPicPr>
        <p:blipFill rotWithShape="1">
          <a:blip r:embed="rId5">
            <a:alphaModFix/>
          </a:blip>
          <a:srcRect b="45352" l="66900" r="0" t="0"/>
          <a:stretch/>
        </p:blipFill>
        <p:spPr>
          <a:xfrm>
            <a:off x="4483246" y="1571158"/>
            <a:ext cx="2606029" cy="2751600"/>
          </a:xfrm>
          <a:prstGeom prst="rect">
            <a:avLst/>
          </a:prstGeom>
          <a:noFill/>
          <a:ln>
            <a:noFill/>
          </a:ln>
        </p:spPr>
      </p:pic>
      <p:sp>
        <p:nvSpPr>
          <p:cNvPr id="343" name="Google Shape;343;p37"/>
          <p:cNvSpPr txBox="1"/>
          <p:nvPr/>
        </p:nvSpPr>
        <p:spPr>
          <a:xfrm>
            <a:off x="1133863" y="2776150"/>
            <a:ext cx="1034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3500">
                <a:latin typeface="Calibri"/>
                <a:ea typeface="Calibri"/>
                <a:cs typeface="Calibri"/>
                <a:sym typeface="Calibri"/>
              </a:rPr>
              <a:t>+</a:t>
            </a:r>
            <a:endParaRPr b="1" sz="3500">
              <a:latin typeface="Calibri"/>
              <a:ea typeface="Calibri"/>
              <a:cs typeface="Calibri"/>
              <a:sym typeface="Calibri"/>
            </a:endParaRPr>
          </a:p>
        </p:txBody>
      </p:sp>
      <p:sp>
        <p:nvSpPr>
          <p:cNvPr id="344" name="Google Shape;344;p37"/>
          <p:cNvSpPr/>
          <p:nvPr/>
        </p:nvSpPr>
        <p:spPr>
          <a:xfrm>
            <a:off x="3175800" y="2791400"/>
            <a:ext cx="796200" cy="311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819150" y="428550"/>
            <a:ext cx="7505700" cy="64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MLP Limitations</a:t>
            </a:r>
            <a:endParaRPr/>
          </a:p>
        </p:txBody>
      </p:sp>
      <p:sp>
        <p:nvSpPr>
          <p:cNvPr id="350" name="Google Shape;350;p38"/>
          <p:cNvSpPr txBox="1"/>
          <p:nvPr>
            <p:ph idx="1" type="body"/>
          </p:nvPr>
        </p:nvSpPr>
        <p:spPr>
          <a:xfrm>
            <a:off x="819150" y="1186350"/>
            <a:ext cx="7505700" cy="37287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zh-CN" sz="1700"/>
              <a:t>‘Black box’: lack of </a:t>
            </a:r>
            <a:r>
              <a:rPr lang="zh-CN" sz="1700"/>
              <a:t>explainability for human understanding</a:t>
            </a:r>
            <a:endParaRPr sz="1700"/>
          </a:p>
          <a:p>
            <a:pPr indent="-323850" lvl="1" marL="914400" rtl="0" algn="l">
              <a:lnSpc>
                <a:spcPct val="115000"/>
              </a:lnSpc>
              <a:spcBef>
                <a:spcPts val="0"/>
              </a:spcBef>
              <a:spcAft>
                <a:spcPts val="0"/>
              </a:spcAft>
              <a:buSzPts val="1500"/>
              <a:buChar char="○"/>
            </a:pPr>
            <a:r>
              <a:rPr lang="zh-CN" sz="1500"/>
              <a:t>Provide little value for human analysis on results</a:t>
            </a:r>
            <a:endParaRPr sz="1500"/>
          </a:p>
          <a:p>
            <a:pPr indent="-323850" lvl="1" marL="914400" rtl="0" algn="l">
              <a:lnSpc>
                <a:spcPct val="115000"/>
              </a:lnSpc>
              <a:spcBef>
                <a:spcPts val="0"/>
              </a:spcBef>
              <a:spcAft>
                <a:spcPts val="0"/>
              </a:spcAft>
              <a:buSzPts val="1500"/>
              <a:buChar char="○"/>
            </a:pPr>
            <a:r>
              <a:rPr lang="zh-CN" sz="1500"/>
              <a:t>Hard to evaluate effectiveness into the future</a:t>
            </a:r>
            <a:endParaRPr sz="1500"/>
          </a:p>
          <a:p>
            <a:pPr indent="-336550" lvl="0" marL="457200" rtl="0" algn="l">
              <a:lnSpc>
                <a:spcPct val="115000"/>
              </a:lnSpc>
              <a:spcBef>
                <a:spcPts val="0"/>
              </a:spcBef>
              <a:spcAft>
                <a:spcPts val="0"/>
              </a:spcAft>
              <a:buSzPts val="1700"/>
              <a:buChar char="●"/>
            </a:pPr>
            <a:r>
              <a:rPr lang="zh-CN" sz="1700"/>
              <a:t>Random nature of stochastic gradient descent</a:t>
            </a:r>
            <a:endParaRPr sz="1700"/>
          </a:p>
          <a:p>
            <a:pPr indent="-323850" lvl="1" marL="914400" rtl="0" algn="l">
              <a:lnSpc>
                <a:spcPct val="115000"/>
              </a:lnSpc>
              <a:spcBef>
                <a:spcPts val="0"/>
              </a:spcBef>
              <a:spcAft>
                <a:spcPts val="0"/>
              </a:spcAft>
              <a:buSzPts val="1500"/>
              <a:buChar char="○"/>
            </a:pPr>
            <a:r>
              <a:rPr lang="zh-CN" sz="1500"/>
              <a:t>Not 100% reproducible</a:t>
            </a:r>
            <a:endParaRPr sz="1500"/>
          </a:p>
          <a:p>
            <a:pPr indent="-323850" lvl="1" marL="914400" rtl="0" algn="l">
              <a:lnSpc>
                <a:spcPct val="115000"/>
              </a:lnSpc>
              <a:spcBef>
                <a:spcPts val="0"/>
              </a:spcBef>
              <a:spcAft>
                <a:spcPts val="0"/>
              </a:spcAft>
              <a:buSzPts val="1500"/>
              <a:buChar char="○"/>
            </a:pPr>
            <a:r>
              <a:rPr lang="zh-CN" sz="1500"/>
              <a:t>Precautionary measures possible</a:t>
            </a:r>
            <a:endParaRPr sz="1500"/>
          </a:p>
          <a:p>
            <a:pPr indent="-336550" lvl="0" marL="457200" rtl="0" algn="l">
              <a:lnSpc>
                <a:spcPct val="115000"/>
              </a:lnSpc>
              <a:spcBef>
                <a:spcPts val="0"/>
              </a:spcBef>
              <a:spcAft>
                <a:spcPts val="0"/>
              </a:spcAft>
              <a:buSzPts val="1700"/>
              <a:buChar char="●"/>
            </a:pPr>
            <a:r>
              <a:rPr lang="zh-CN" sz="1700"/>
              <a:t>Fixed input size</a:t>
            </a:r>
            <a:endParaRPr sz="1700"/>
          </a:p>
          <a:p>
            <a:pPr indent="-323850" lvl="1" marL="914400" rtl="0" algn="l">
              <a:lnSpc>
                <a:spcPct val="115000"/>
              </a:lnSpc>
              <a:spcBef>
                <a:spcPts val="0"/>
              </a:spcBef>
              <a:spcAft>
                <a:spcPts val="0"/>
              </a:spcAft>
              <a:buSzPts val="1500"/>
              <a:buChar char="○"/>
            </a:pPr>
            <a:r>
              <a:rPr lang="zh-CN" sz="1500"/>
              <a:t>Reusability depends on amount of data available</a:t>
            </a:r>
            <a:endParaRPr sz="1500"/>
          </a:p>
          <a:p>
            <a:pPr indent="-323850" lvl="1" marL="914400" rtl="0" algn="l">
              <a:lnSpc>
                <a:spcPct val="115000"/>
              </a:lnSpc>
              <a:spcBef>
                <a:spcPts val="0"/>
              </a:spcBef>
              <a:spcAft>
                <a:spcPts val="0"/>
              </a:spcAft>
              <a:buSzPts val="1500"/>
              <a:buChar char="○"/>
            </a:pPr>
            <a:r>
              <a:rPr lang="zh-CN" sz="1500"/>
              <a:t>Adjustments to model architecture may be needed</a:t>
            </a:r>
            <a:endParaRPr sz="1500"/>
          </a:p>
          <a:p>
            <a:pPr indent="-336550" lvl="0" marL="457200" rtl="0" algn="l">
              <a:lnSpc>
                <a:spcPct val="115000"/>
              </a:lnSpc>
              <a:spcBef>
                <a:spcPts val="0"/>
              </a:spcBef>
              <a:spcAft>
                <a:spcPts val="0"/>
              </a:spcAft>
              <a:buSzPts val="1700"/>
              <a:buChar char="●"/>
            </a:pPr>
            <a:r>
              <a:rPr lang="zh-CN" sz="1700"/>
              <a:t>Sensitive to data quantity</a:t>
            </a:r>
            <a:endParaRPr sz="1700"/>
          </a:p>
          <a:p>
            <a:pPr indent="-323850" lvl="1" marL="914400" rtl="0" algn="l">
              <a:lnSpc>
                <a:spcPct val="115000"/>
              </a:lnSpc>
              <a:spcBef>
                <a:spcPts val="0"/>
              </a:spcBef>
              <a:spcAft>
                <a:spcPts val="0"/>
              </a:spcAft>
              <a:buSzPts val="1500"/>
              <a:buChar char="○"/>
            </a:pPr>
            <a:r>
              <a:rPr lang="zh-CN" sz="1500"/>
              <a:t>Scales with # of input features (historical data inputted at once)</a:t>
            </a:r>
            <a:endParaRPr sz="1500"/>
          </a:p>
          <a:p>
            <a:pPr indent="-323850" lvl="1" marL="914400" rtl="0" algn="l">
              <a:lnSpc>
                <a:spcPct val="115000"/>
              </a:lnSpc>
              <a:spcBef>
                <a:spcPts val="0"/>
              </a:spcBef>
              <a:spcAft>
                <a:spcPts val="0"/>
              </a:spcAft>
              <a:buSzPts val="1500"/>
              <a:buChar char="○"/>
            </a:pPr>
            <a:r>
              <a:rPr lang="zh-CN" sz="1500"/>
              <a:t>May underperform mathematics model when data is too limited</a:t>
            </a:r>
            <a:endParaRPr sz="1500"/>
          </a:p>
          <a:p>
            <a:pPr indent="-323850" lvl="1" marL="914400" rtl="0" algn="l">
              <a:lnSpc>
                <a:spcPct val="115000"/>
              </a:lnSpc>
              <a:spcBef>
                <a:spcPts val="0"/>
              </a:spcBef>
              <a:spcAft>
                <a:spcPts val="0"/>
              </a:spcAft>
              <a:buSzPts val="1500"/>
              <a:buChar char="○"/>
            </a:pPr>
            <a:r>
              <a:rPr lang="zh-CN" sz="1500"/>
              <a:t>Negligible for this particular task</a:t>
            </a:r>
            <a:endParaRPr sz="1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title"/>
          </p:nvPr>
        </p:nvSpPr>
        <p:spPr>
          <a:xfrm>
            <a:off x="1460699" y="1748700"/>
            <a:ext cx="62226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Question 2.2</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CN"/>
              <a:t>Minimum Machine Requirement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Formula for Machine Capacity</a:t>
            </a:r>
            <a:endParaRPr/>
          </a:p>
        </p:txBody>
      </p:sp>
      <p:sp>
        <p:nvSpPr>
          <p:cNvPr id="361" name="Google Shape;361;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t>Combining all the given equations, we get an expression for the Machine Capacity of an individual machine:</a:t>
            </a:r>
            <a:endParaRPr sz="1600"/>
          </a:p>
          <a:p>
            <a:pPr indent="0" lvl="0" marL="0" rtl="0" algn="l">
              <a:spcBef>
                <a:spcPts val="1200"/>
              </a:spcBef>
              <a:spcAft>
                <a:spcPts val="0"/>
              </a:spcAft>
              <a:buNone/>
            </a:pPr>
            <a:r>
              <a:rPr b="1" lang="zh-CN" sz="1600"/>
              <a:t>Machine Capacity (</a:t>
            </a:r>
            <a:r>
              <a:rPr b="1" i="1" lang="zh-CN" sz="1600"/>
              <a:t>M</a:t>
            </a:r>
            <a:r>
              <a:rPr b="1" lang="zh-CN" sz="1600"/>
              <a:t>)= Availability (</a:t>
            </a:r>
            <a:r>
              <a:rPr b="1" i="1" lang="zh-CN" sz="1600"/>
              <a:t>A</a:t>
            </a:r>
            <a:r>
              <a:rPr b="1" lang="zh-CN" sz="1600"/>
              <a:t>) * RPT Basis (</a:t>
            </a:r>
            <a:r>
              <a:rPr b="1" i="1" lang="zh-CN" sz="1600"/>
              <a:t>R</a:t>
            </a:r>
            <a:r>
              <a:rPr b="1" baseline="-25000" i="1" lang="zh-CN" sz="1600"/>
              <a:t>B</a:t>
            </a:r>
            <a:r>
              <a:rPr b="1" lang="zh-CN" sz="1600"/>
              <a:t>) * [Minutes in a week * Utilization (</a:t>
            </a:r>
            <a:r>
              <a:rPr b="1" i="1" lang="zh-CN" sz="1600"/>
              <a:t>U</a:t>
            </a:r>
            <a:r>
              <a:rPr b="1" lang="zh-CN" sz="1600"/>
              <a:t>) / Total RPT </a:t>
            </a:r>
            <a:r>
              <a:rPr b="1" lang="zh-CN" sz="1600"/>
              <a:t>(</a:t>
            </a:r>
            <a:r>
              <a:rPr b="1" i="1" lang="zh-CN" sz="1600"/>
              <a:t>R</a:t>
            </a:r>
            <a:r>
              <a:rPr b="1" baseline="-25000" i="1" lang="zh-CN" sz="1600"/>
              <a:t>T</a:t>
            </a:r>
            <a:r>
              <a:rPr b="1" lang="zh-CN" sz="1600"/>
              <a:t>)</a:t>
            </a:r>
            <a:r>
              <a:rPr b="1" lang="zh-CN" sz="1600"/>
              <a:t>] * Load Size (</a:t>
            </a:r>
            <a:r>
              <a:rPr b="1" i="1" lang="zh-CN" sz="1600"/>
              <a:t>L</a:t>
            </a:r>
            <a:r>
              <a:rPr b="1" lang="zh-CN" sz="1600"/>
              <a:t>) = 10080</a:t>
            </a:r>
            <a:r>
              <a:rPr b="1" i="1" lang="zh-CN" sz="1600"/>
              <a:t>A</a:t>
            </a:r>
            <a:r>
              <a:rPr b="1" i="1" lang="zh-CN" sz="1600"/>
              <a:t>R</a:t>
            </a:r>
            <a:r>
              <a:rPr b="1" baseline="-25000" i="1" lang="zh-CN" sz="1600"/>
              <a:t>B</a:t>
            </a:r>
            <a:r>
              <a:rPr b="1" i="1" lang="zh-CN" sz="1600"/>
              <a:t>UL/R</a:t>
            </a:r>
            <a:r>
              <a:rPr b="1" baseline="-25000" i="1" lang="zh-CN" sz="1600"/>
              <a:t>T</a:t>
            </a:r>
            <a:endParaRPr b="1" i="1" sz="1600"/>
          </a:p>
          <a:p>
            <a:pPr indent="0" lvl="0" marL="0" rtl="0" algn="l">
              <a:spcBef>
                <a:spcPts val="1200"/>
              </a:spcBef>
              <a:spcAft>
                <a:spcPts val="1200"/>
              </a:spcAft>
              <a:buNone/>
            </a:pPr>
            <a:r>
              <a:rPr lang="zh-CN" sz="1600"/>
              <a:t>We know that </a:t>
            </a:r>
            <a:r>
              <a:rPr b="1" i="1" lang="zh-CN" sz="1600"/>
              <a:t>A, U, L, </a:t>
            </a:r>
            <a:r>
              <a:rPr lang="zh-CN" sz="1600"/>
              <a:t>and </a:t>
            </a:r>
            <a:r>
              <a:rPr b="1" i="1" lang="zh-CN" sz="1600"/>
              <a:t>R</a:t>
            </a:r>
            <a:r>
              <a:rPr b="1" baseline="-25000" i="1" lang="zh-CN" sz="1600"/>
              <a:t>T</a:t>
            </a:r>
            <a:r>
              <a:rPr lang="zh-CN" sz="1600"/>
              <a:t> are </a:t>
            </a:r>
            <a:r>
              <a:rPr b="1" lang="zh-CN" sz="1600"/>
              <a:t>constants</a:t>
            </a:r>
            <a:r>
              <a:rPr lang="zh-CN" sz="1600"/>
              <a:t> for each type of machine. Therefore, </a:t>
            </a:r>
            <a:r>
              <a:rPr b="1" i="1" lang="zh-CN" sz="1600"/>
              <a:t>M</a:t>
            </a:r>
            <a:r>
              <a:rPr lang="zh-CN" sz="1600"/>
              <a:t> is a function of </a:t>
            </a:r>
            <a:r>
              <a:rPr b="1" i="1" lang="zh-CN" sz="1600"/>
              <a:t>R</a:t>
            </a:r>
            <a:r>
              <a:rPr b="1" baseline="-25000" i="1" lang="zh-CN" sz="1600"/>
              <a:t>B</a:t>
            </a:r>
            <a:r>
              <a:rPr lang="zh-CN" sz="1600"/>
              <a:t>.</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Simplifying Assumption</a:t>
            </a:r>
            <a:endParaRPr/>
          </a:p>
        </p:txBody>
      </p:sp>
      <p:sp>
        <p:nvSpPr>
          <p:cNvPr id="367" name="Google Shape;367;p4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t>Premise 1: Machines are capable of performing their individual tasks irregardless of the progress of other machines.</a:t>
            </a:r>
            <a:endParaRPr sz="1600"/>
          </a:p>
          <a:p>
            <a:pPr indent="0" lvl="0" marL="0" rtl="0" algn="l">
              <a:spcBef>
                <a:spcPts val="1200"/>
              </a:spcBef>
              <a:spcAft>
                <a:spcPts val="0"/>
              </a:spcAft>
              <a:buNone/>
            </a:pPr>
            <a:r>
              <a:rPr lang="zh-CN" sz="1600"/>
              <a:t>Premise 2: Machines can only take one task at a time.</a:t>
            </a:r>
            <a:endParaRPr sz="1600"/>
          </a:p>
          <a:p>
            <a:pPr indent="0" lvl="0" marL="0" rtl="0" algn="l">
              <a:spcBef>
                <a:spcPts val="1200"/>
              </a:spcBef>
              <a:spcAft>
                <a:spcPts val="1200"/>
              </a:spcAft>
              <a:buNone/>
            </a:pPr>
            <a:r>
              <a:rPr lang="zh-CN" sz="1600"/>
              <a:t>Assumption: Machines must finish all their given tasks in each iteration of the manufacturing process. Thus, we can let </a:t>
            </a:r>
            <a:r>
              <a:rPr b="1" i="1" lang="zh-CN" sz="1600"/>
              <a:t>R</a:t>
            </a:r>
            <a:r>
              <a:rPr b="1" baseline="-25000" i="1" lang="zh-CN" sz="1600"/>
              <a:t>B</a:t>
            </a:r>
            <a:r>
              <a:rPr lang="zh-CN" sz="1600"/>
              <a:t> equal the </a:t>
            </a:r>
            <a:r>
              <a:rPr b="1" lang="zh-CN" sz="1600"/>
              <a:t>total RPT basis across all steps for each machine type</a:t>
            </a:r>
            <a:r>
              <a:rPr lang="zh-CN" sz="1600"/>
              <a:t> for each iteration of production and then calculate </a:t>
            </a:r>
            <a:r>
              <a:rPr b="1" i="1" lang="zh-CN" sz="1600"/>
              <a:t>M</a:t>
            </a:r>
            <a:r>
              <a:rPr lang="zh-CN" sz="1600"/>
              <a:t>.</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59110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Micron’s Role</a:t>
            </a:r>
            <a:endParaRPr/>
          </a:p>
        </p:txBody>
      </p:sp>
      <p:sp>
        <p:nvSpPr>
          <p:cNvPr id="141" name="Google Shape;141;p15"/>
          <p:cNvSpPr txBox="1"/>
          <p:nvPr>
            <p:ph idx="1" type="body"/>
          </p:nvPr>
        </p:nvSpPr>
        <p:spPr>
          <a:xfrm>
            <a:off x="591100" y="1612800"/>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800">
                <a:solidFill>
                  <a:schemeClr val="accent3"/>
                </a:solidFill>
              </a:rPr>
              <a:t>Redundancy in operations</a:t>
            </a:r>
            <a:endParaRPr b="1" sz="1800">
              <a:solidFill>
                <a:schemeClr val="accent3"/>
              </a:solidFill>
            </a:endParaRPr>
          </a:p>
          <a:p>
            <a:pPr indent="-342900" lvl="0" marL="457200" rtl="0" algn="l">
              <a:spcBef>
                <a:spcPts val="1200"/>
              </a:spcBef>
              <a:spcAft>
                <a:spcPts val="0"/>
              </a:spcAft>
              <a:buClr>
                <a:schemeClr val="accent3"/>
              </a:buClr>
              <a:buSzPts val="1800"/>
              <a:buChar char="●"/>
            </a:pPr>
            <a:r>
              <a:rPr b="1" lang="zh-CN" sz="1800">
                <a:solidFill>
                  <a:schemeClr val="accent3"/>
                </a:solidFill>
              </a:rPr>
              <a:t>Globally diversified production has</a:t>
            </a:r>
            <a:br>
              <a:rPr b="1" lang="zh-CN" sz="1800">
                <a:solidFill>
                  <a:schemeClr val="accent3"/>
                </a:solidFill>
              </a:rPr>
            </a:br>
            <a:r>
              <a:rPr b="1" lang="zh-CN" sz="1800">
                <a:solidFill>
                  <a:schemeClr val="accent3"/>
                </a:solidFill>
              </a:rPr>
              <a:t>been very helpful because it mitigates</a:t>
            </a:r>
            <a:br>
              <a:rPr b="1" lang="zh-CN" sz="1800">
                <a:solidFill>
                  <a:schemeClr val="accent3"/>
                </a:solidFill>
              </a:rPr>
            </a:br>
            <a:r>
              <a:rPr b="1" lang="zh-CN" sz="1800">
                <a:solidFill>
                  <a:schemeClr val="accent3"/>
                </a:solidFill>
              </a:rPr>
              <a:t>the COVID-19 protocols that were </a:t>
            </a:r>
            <a:br>
              <a:rPr b="1" lang="zh-CN" sz="1800">
                <a:solidFill>
                  <a:schemeClr val="accent3"/>
                </a:solidFill>
              </a:rPr>
            </a:br>
            <a:r>
              <a:rPr b="1" lang="zh-CN" sz="1800">
                <a:solidFill>
                  <a:schemeClr val="accent3"/>
                </a:solidFill>
              </a:rPr>
              <a:t>impacting production in certain areas</a:t>
            </a:r>
            <a:endParaRPr b="1" sz="1800">
              <a:solidFill>
                <a:schemeClr val="accent3"/>
              </a:solidFill>
            </a:endParaRPr>
          </a:p>
          <a:p>
            <a:pPr indent="0" lvl="0" marL="457200" rtl="0" algn="l">
              <a:spcBef>
                <a:spcPts val="1200"/>
              </a:spcBef>
              <a:spcAft>
                <a:spcPts val="1200"/>
              </a:spcAft>
              <a:buNone/>
            </a:pPr>
            <a:r>
              <a:t/>
            </a:r>
            <a:endParaRPr b="1" sz="1800">
              <a:solidFill>
                <a:schemeClr val="accent3"/>
              </a:solidFill>
            </a:endParaRPr>
          </a:p>
        </p:txBody>
      </p:sp>
      <p:pic>
        <p:nvPicPr>
          <p:cNvPr id="142" name="Google Shape;142;p15"/>
          <p:cNvPicPr preferRelativeResize="0"/>
          <p:nvPr/>
        </p:nvPicPr>
        <p:blipFill>
          <a:blip r:embed="rId3">
            <a:alphaModFix/>
          </a:blip>
          <a:stretch>
            <a:fillRect/>
          </a:stretch>
        </p:blipFill>
        <p:spPr>
          <a:xfrm>
            <a:off x="5225147" y="949675"/>
            <a:ext cx="2871650" cy="3447099"/>
          </a:xfrm>
          <a:prstGeom prst="rect">
            <a:avLst/>
          </a:prstGeom>
          <a:noFill/>
          <a:ln>
            <a:noFill/>
          </a:ln>
        </p:spPr>
      </p:pic>
      <p:sp>
        <p:nvSpPr>
          <p:cNvPr id="143" name="Google Shape;143;p15"/>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Formula for # of Machines Required</a:t>
            </a:r>
            <a:endParaRPr/>
          </a:p>
        </p:txBody>
      </p:sp>
      <p:sp>
        <p:nvSpPr>
          <p:cNvPr id="373" name="Google Shape;373;p4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t>Implication: The number of machines of a certain type required to fulfil the demand is:</a:t>
            </a:r>
            <a:endParaRPr sz="1600"/>
          </a:p>
          <a:p>
            <a:pPr indent="0" lvl="0" marL="0" rtl="0" algn="l">
              <a:spcBef>
                <a:spcPts val="1200"/>
              </a:spcBef>
              <a:spcAft>
                <a:spcPts val="0"/>
              </a:spcAft>
              <a:buNone/>
            </a:pPr>
            <a:r>
              <a:rPr b="1" lang="zh-CN" sz="1600"/>
              <a:t>Ceil(Forecasted demand in Week N / </a:t>
            </a:r>
            <a:r>
              <a:rPr b="1" i="1" lang="zh-CN" sz="1600"/>
              <a:t>M</a:t>
            </a:r>
            <a:r>
              <a:rPr b="1" lang="zh-CN" sz="1600"/>
              <a:t>)</a:t>
            </a:r>
            <a:endParaRPr sz="1600"/>
          </a:p>
          <a:p>
            <a:pPr indent="0" lvl="0" marL="0" rtl="0" algn="l">
              <a:spcBef>
                <a:spcPts val="1200"/>
              </a:spcBef>
              <a:spcAft>
                <a:spcPts val="1200"/>
              </a:spcAft>
              <a:buNone/>
            </a:pPr>
            <a:r>
              <a:rPr lang="zh-CN" sz="1600"/>
              <a:t>Example: (Cells are highlighted in green if the current number of machines can supply the forecasted demand and red if there will be a bottleneck in this type of machine)</a:t>
            </a:r>
            <a:endParaRPr sz="1600"/>
          </a:p>
        </p:txBody>
      </p:sp>
      <p:graphicFrame>
        <p:nvGraphicFramePr>
          <p:cNvPr id="374" name="Google Shape;374;p42"/>
          <p:cNvGraphicFramePr/>
          <p:nvPr/>
        </p:nvGraphicFramePr>
        <p:xfrm>
          <a:off x="787013" y="4019625"/>
          <a:ext cx="3000000" cy="3000000"/>
        </p:xfrm>
        <a:graphic>
          <a:graphicData uri="http://schemas.openxmlformats.org/drawingml/2006/table">
            <a:tbl>
              <a:tblPr>
                <a:noFill/>
                <a:tableStyleId>{A1B6D33E-2A16-44D9-97E6-12E15DF2A71B}</a:tableStyleId>
              </a:tblPr>
              <a:tblGrid>
                <a:gridCol w="743550"/>
                <a:gridCol w="878025"/>
                <a:gridCol w="743550"/>
                <a:gridCol w="743550"/>
                <a:gridCol w="743550"/>
                <a:gridCol w="743550"/>
                <a:gridCol w="743550"/>
                <a:gridCol w="743550"/>
                <a:gridCol w="743550"/>
                <a:gridCol w="743550"/>
              </a:tblGrid>
              <a:tr h="200025">
                <a:tc>
                  <a:txBody>
                    <a:bodyPr/>
                    <a:lstStyle/>
                    <a:p>
                      <a:pPr indent="0" lvl="0" marL="0" rtl="0" algn="ctr">
                        <a:lnSpc>
                          <a:spcPct val="115000"/>
                        </a:lnSpc>
                        <a:spcBef>
                          <a:spcPts val="0"/>
                        </a:spcBef>
                        <a:spcAft>
                          <a:spcPts val="0"/>
                        </a:spcAft>
                        <a:buNone/>
                      </a:pPr>
                      <a:r>
                        <a:rPr b="1" lang="zh-CN" sz="1000"/>
                        <a:t>Week</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a:txBody>
                    <a:bodyPr/>
                    <a:lstStyle/>
                    <a:p>
                      <a:pPr indent="0" lvl="0" marL="0" rtl="0" algn="ctr">
                        <a:lnSpc>
                          <a:spcPct val="115000"/>
                        </a:lnSpc>
                        <a:spcBef>
                          <a:spcPts val="0"/>
                        </a:spcBef>
                        <a:spcAft>
                          <a:spcPts val="0"/>
                        </a:spcAft>
                        <a:buNone/>
                      </a:pPr>
                      <a:r>
                        <a:rPr b="1" lang="zh-CN" sz="1000"/>
                        <a:t>Demand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gridSpan="8">
                  <a:txBody>
                    <a:bodyPr/>
                    <a:lstStyle/>
                    <a:p>
                      <a:pPr indent="0" lvl="0" marL="0" rtl="0" algn="ctr">
                        <a:lnSpc>
                          <a:spcPct val="115000"/>
                        </a:lnSpc>
                        <a:spcBef>
                          <a:spcPts val="0"/>
                        </a:spcBef>
                        <a:spcAft>
                          <a:spcPts val="0"/>
                        </a:spcAft>
                        <a:buNone/>
                      </a:pPr>
                      <a:r>
                        <a:rPr b="1" lang="zh-CN" sz="1000"/>
                        <a:t>Number of Machines Required (for each Machine Type) to Meet Forecasted Weekly Demand</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9900"/>
                    </a:solidFill>
                  </a:tcPr>
                </a:tc>
                <a:tc hMerge="1"/>
                <a:tc hMerge="1"/>
                <a:tc hMerge="1"/>
                <a:tc hMerge="1"/>
                <a:tc hMerge="1"/>
                <a:tc hMerge="1"/>
                <a:tc hMerge="1"/>
              </a:tr>
              <a:tr h="200025">
                <a:tc>
                  <a:txBody>
                    <a:bodyPr/>
                    <a:lstStyle/>
                    <a:p>
                      <a:pPr indent="0" lvl="0" marL="0" rtl="0" algn="ctr">
                        <a:lnSpc>
                          <a:spcPct val="115000"/>
                        </a:lnSpc>
                        <a:spcBef>
                          <a:spcPts val="0"/>
                        </a:spcBef>
                        <a:spcAft>
                          <a:spcPts val="0"/>
                        </a:spcAft>
                        <a:buNone/>
                      </a:pPr>
                      <a:r>
                        <a:rPr lang="zh-CN"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lang="zh-CN" sz="1000"/>
                        <a:t>44315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lang="zh-CN" sz="1000"/>
                        <a:t>187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E1CD"/>
                    </a:solidFill>
                  </a:tcPr>
                </a:tc>
                <a:tc>
                  <a:txBody>
                    <a:bodyPr/>
                    <a:lstStyle/>
                    <a:p>
                      <a:pPr indent="0" lvl="0" marL="0" rtl="0" algn="ctr">
                        <a:lnSpc>
                          <a:spcPct val="115000"/>
                        </a:lnSpc>
                        <a:spcBef>
                          <a:spcPts val="0"/>
                        </a:spcBef>
                        <a:spcAft>
                          <a:spcPts val="0"/>
                        </a:spcAft>
                        <a:buNone/>
                      </a:pPr>
                      <a:r>
                        <a:rPr lang="zh-CN" sz="1000"/>
                        <a:t>276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E1CD"/>
                    </a:solidFill>
                  </a:tcPr>
                </a:tc>
                <a:tc>
                  <a:txBody>
                    <a:bodyPr/>
                    <a:lstStyle/>
                    <a:p>
                      <a:pPr indent="0" lvl="0" marL="0" rtl="0" algn="ctr">
                        <a:lnSpc>
                          <a:spcPct val="115000"/>
                        </a:lnSpc>
                        <a:spcBef>
                          <a:spcPts val="0"/>
                        </a:spcBef>
                        <a:spcAft>
                          <a:spcPts val="0"/>
                        </a:spcAft>
                        <a:buNone/>
                      </a:pPr>
                      <a:r>
                        <a:rPr lang="zh-CN" sz="1000"/>
                        <a:t>102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7C3"/>
                    </a:solidFill>
                  </a:tcPr>
                </a:tc>
                <a:tc>
                  <a:txBody>
                    <a:bodyPr/>
                    <a:lstStyle/>
                    <a:p>
                      <a:pPr indent="0" lvl="0" marL="0" rtl="0" algn="ctr">
                        <a:lnSpc>
                          <a:spcPct val="115000"/>
                        </a:lnSpc>
                        <a:spcBef>
                          <a:spcPts val="0"/>
                        </a:spcBef>
                        <a:spcAft>
                          <a:spcPts val="0"/>
                        </a:spcAft>
                        <a:buNone/>
                      </a:pPr>
                      <a:r>
                        <a:rPr lang="zh-CN" sz="1000"/>
                        <a:t>259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7C3"/>
                    </a:solidFill>
                  </a:tcPr>
                </a:tc>
                <a:tc>
                  <a:txBody>
                    <a:bodyPr/>
                    <a:lstStyle/>
                    <a:p>
                      <a:pPr indent="0" lvl="0" marL="0" rtl="0" algn="ctr">
                        <a:lnSpc>
                          <a:spcPct val="115000"/>
                        </a:lnSpc>
                        <a:spcBef>
                          <a:spcPts val="0"/>
                        </a:spcBef>
                        <a:spcAft>
                          <a:spcPts val="0"/>
                        </a:spcAft>
                        <a:buNone/>
                      </a:pPr>
                      <a:r>
                        <a:rPr lang="zh-CN" sz="1000"/>
                        <a:t>83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7C3"/>
                    </a:solidFill>
                  </a:tcPr>
                </a:tc>
                <a:tc>
                  <a:txBody>
                    <a:bodyPr/>
                    <a:lstStyle/>
                    <a:p>
                      <a:pPr indent="0" lvl="0" marL="0" rtl="0" algn="ctr">
                        <a:lnSpc>
                          <a:spcPct val="115000"/>
                        </a:lnSpc>
                        <a:spcBef>
                          <a:spcPts val="0"/>
                        </a:spcBef>
                        <a:spcAft>
                          <a:spcPts val="0"/>
                        </a:spcAft>
                        <a:buNone/>
                      </a:pPr>
                      <a:r>
                        <a:rPr lang="zh-CN" sz="1000"/>
                        <a:t>118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E1CD"/>
                    </a:solidFill>
                  </a:tcPr>
                </a:tc>
                <a:tc>
                  <a:txBody>
                    <a:bodyPr/>
                    <a:lstStyle/>
                    <a:p>
                      <a:pPr indent="0" lvl="0" marL="0" rtl="0" algn="ctr">
                        <a:lnSpc>
                          <a:spcPct val="115000"/>
                        </a:lnSpc>
                        <a:spcBef>
                          <a:spcPts val="0"/>
                        </a:spcBef>
                        <a:spcAft>
                          <a:spcPts val="0"/>
                        </a:spcAft>
                        <a:buNone/>
                      </a:pPr>
                      <a:r>
                        <a:rPr lang="zh-CN" sz="1000"/>
                        <a:t>455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E1CD"/>
                    </a:solidFill>
                  </a:tcPr>
                </a:tc>
                <a:tc>
                  <a:txBody>
                    <a:bodyPr/>
                    <a:lstStyle/>
                    <a:p>
                      <a:pPr indent="0" lvl="0" marL="0" rtl="0" algn="ctr">
                        <a:lnSpc>
                          <a:spcPct val="115000"/>
                        </a:lnSpc>
                        <a:spcBef>
                          <a:spcPts val="0"/>
                        </a:spcBef>
                        <a:spcAft>
                          <a:spcPts val="0"/>
                        </a:spcAft>
                        <a:buNone/>
                      </a:pPr>
                      <a:r>
                        <a:rPr lang="zh-CN" sz="1000"/>
                        <a:t>575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B7E1CD"/>
                    </a:solidFill>
                  </a:tcPr>
                </a:tc>
              </a:tr>
            </a:tbl>
          </a:graphicData>
        </a:graphic>
      </p:graphicFrame>
      <p:graphicFrame>
        <p:nvGraphicFramePr>
          <p:cNvPr id="375" name="Google Shape;375;p42"/>
          <p:cNvGraphicFramePr/>
          <p:nvPr/>
        </p:nvGraphicFramePr>
        <p:xfrm>
          <a:off x="2408600" y="3810075"/>
          <a:ext cx="3000000" cy="3000000"/>
        </p:xfrm>
        <a:graphic>
          <a:graphicData uri="http://schemas.openxmlformats.org/drawingml/2006/table">
            <a:tbl>
              <a:tblPr>
                <a:noFill/>
                <a:tableStyleId>{A1B6D33E-2A16-44D9-97E6-12E15DF2A71B}</a:tableStyleId>
              </a:tblPr>
              <a:tblGrid>
                <a:gridCol w="743550"/>
                <a:gridCol w="743550"/>
                <a:gridCol w="743550"/>
                <a:gridCol w="743550"/>
                <a:gridCol w="743550"/>
                <a:gridCol w="743550"/>
                <a:gridCol w="743550"/>
                <a:gridCol w="743550"/>
              </a:tblGrid>
              <a:tr h="200025">
                <a:tc>
                  <a:txBody>
                    <a:bodyPr/>
                    <a:lstStyle/>
                    <a:p>
                      <a:pPr indent="0" lvl="0" marL="0" rtl="0" algn="ctr">
                        <a:lnSpc>
                          <a:spcPct val="115000"/>
                        </a:lnSpc>
                        <a:spcBef>
                          <a:spcPts val="0"/>
                        </a:spcBef>
                        <a:spcAft>
                          <a:spcPts val="0"/>
                        </a:spcAft>
                        <a:buNone/>
                      </a:pPr>
                      <a:r>
                        <a:rPr b="1" lang="zh-CN" sz="1000"/>
                        <a:t>Albatross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Cattle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Dragon</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Flamingo</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Grouse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Herring</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Peacock</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c>
                  <a:txBody>
                    <a:bodyPr/>
                    <a:lstStyle/>
                    <a:p>
                      <a:pPr indent="0" lvl="0" marL="0" rtl="0" algn="ctr">
                        <a:lnSpc>
                          <a:spcPct val="115000"/>
                        </a:lnSpc>
                        <a:spcBef>
                          <a:spcPts val="0"/>
                        </a:spcBef>
                        <a:spcAft>
                          <a:spcPts val="0"/>
                        </a:spcAft>
                        <a:buNone/>
                      </a:pPr>
                      <a:r>
                        <a:rPr b="1" lang="zh-CN" sz="1000"/>
                        <a:t>Plovers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6DCE4"/>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1625699" y="1424550"/>
            <a:ext cx="5892600" cy="229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Question 2.3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zh-CN"/>
              <a:t>Optimizing for</a:t>
            </a:r>
            <a:endParaRPr/>
          </a:p>
          <a:p>
            <a:pPr indent="0" lvl="0" marL="0" rtl="0" algn="ctr">
              <a:spcBef>
                <a:spcPts val="0"/>
              </a:spcBef>
              <a:spcAft>
                <a:spcPts val="0"/>
              </a:spcAft>
              <a:buNone/>
            </a:pPr>
            <a:r>
              <a:rPr lang="zh-CN"/>
              <a:t>Meeting Demand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Assumptions</a:t>
            </a:r>
            <a:endParaRPr/>
          </a:p>
        </p:txBody>
      </p:sp>
      <p:sp>
        <p:nvSpPr>
          <p:cNvPr id="386" name="Google Shape;386;p44"/>
          <p:cNvSpPr txBox="1"/>
          <p:nvPr>
            <p:ph idx="1" type="body"/>
          </p:nvPr>
        </p:nvSpPr>
        <p:spPr>
          <a:xfrm>
            <a:off x="819150" y="2072700"/>
            <a:ext cx="7505700" cy="27603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zh-CN" sz="1600"/>
              <a:t>There is no difference if</a:t>
            </a:r>
            <a:endParaRPr sz="1600"/>
          </a:p>
          <a:p>
            <a:pPr indent="0" lvl="0" marL="0" rtl="0" algn="l">
              <a:spcBef>
                <a:spcPts val="0"/>
              </a:spcBef>
              <a:spcAft>
                <a:spcPts val="0"/>
              </a:spcAft>
              <a:buNone/>
            </a:pPr>
            <a:r>
              <a:rPr lang="zh-CN" sz="1600"/>
              <a:t>Micron chooses to buy machines</a:t>
            </a:r>
            <a:endParaRPr sz="1600"/>
          </a:p>
          <a:p>
            <a:pPr indent="0" lvl="0" marL="0" rtl="0" algn="l">
              <a:spcBef>
                <a:spcPts val="0"/>
              </a:spcBef>
              <a:spcAft>
                <a:spcPts val="0"/>
              </a:spcAft>
              <a:buNone/>
            </a:pPr>
            <a:r>
              <a:rPr lang="zh-CN" sz="1600"/>
              <a:t>over different periods of time or if</a:t>
            </a:r>
            <a:endParaRPr sz="1600"/>
          </a:p>
          <a:p>
            <a:pPr indent="0" lvl="0" marL="0" rtl="0" algn="l">
              <a:spcBef>
                <a:spcPts val="0"/>
              </a:spcBef>
              <a:spcAft>
                <a:spcPts val="0"/>
              </a:spcAft>
              <a:buNone/>
            </a:pPr>
            <a:r>
              <a:rPr lang="zh-CN" sz="1600"/>
              <a:t>they buy the total number of </a:t>
            </a:r>
            <a:r>
              <a:rPr lang="zh-CN" sz="1600"/>
              <a:t>extra machines required in the first week</a:t>
            </a:r>
            <a:endParaRPr sz="1600"/>
          </a:p>
          <a:p>
            <a:pPr indent="-330200" lvl="1" marL="914400" rtl="0" algn="l">
              <a:spcBef>
                <a:spcPts val="0"/>
              </a:spcBef>
              <a:spcAft>
                <a:spcPts val="0"/>
              </a:spcAft>
              <a:buSzPts val="1600"/>
              <a:buChar char="○"/>
            </a:pPr>
            <a:r>
              <a:rPr lang="zh-CN" sz="1600"/>
              <a:t>This may not be reflected in the real world as companies have cash flow constraints and risks to consider</a:t>
            </a:r>
            <a:endParaRPr sz="1600"/>
          </a:p>
          <a:p>
            <a:pPr indent="-330200" lvl="0" marL="457200" rtl="0" algn="l">
              <a:spcBef>
                <a:spcPts val="0"/>
              </a:spcBef>
              <a:spcAft>
                <a:spcPts val="0"/>
              </a:spcAft>
              <a:buSzPts val="1600"/>
              <a:buChar char="●"/>
            </a:pPr>
            <a:r>
              <a:rPr lang="zh-CN" sz="1600"/>
              <a:t>Micron wants to spend as little money as they can on buying machines</a:t>
            </a:r>
            <a:endParaRPr sz="1600"/>
          </a:p>
          <a:p>
            <a:pPr indent="-330200" lvl="0" marL="457200" rtl="0" algn="l">
              <a:spcBef>
                <a:spcPts val="0"/>
              </a:spcBef>
              <a:spcAft>
                <a:spcPts val="0"/>
              </a:spcAft>
              <a:buSzPts val="1600"/>
              <a:buChar char="●"/>
            </a:pPr>
            <a:r>
              <a:rPr lang="zh-CN" sz="1600"/>
              <a:t>The demand for chip </a:t>
            </a:r>
            <a:r>
              <a:rPr b="1" lang="zh-CN" sz="1600"/>
              <a:t>types</a:t>
            </a:r>
            <a:r>
              <a:rPr lang="zh-CN" sz="1600"/>
              <a:t> within the 2 year period will not change </a:t>
            </a:r>
            <a:r>
              <a:rPr b="1" lang="zh-CN" sz="1600"/>
              <a:t>drastically</a:t>
            </a:r>
            <a:r>
              <a:rPr lang="zh-CN" sz="1600"/>
              <a:t>, which would thus allow Micron to produce chips in advance based on predicted demand</a:t>
            </a:r>
            <a:endParaRPr sz="1600"/>
          </a:p>
        </p:txBody>
      </p:sp>
      <p:pic>
        <p:nvPicPr>
          <p:cNvPr id="387" name="Google Shape;387;p44"/>
          <p:cNvPicPr preferRelativeResize="0"/>
          <p:nvPr/>
        </p:nvPicPr>
        <p:blipFill>
          <a:blip r:embed="rId3">
            <a:alphaModFix/>
          </a:blip>
          <a:stretch>
            <a:fillRect/>
          </a:stretch>
        </p:blipFill>
        <p:spPr>
          <a:xfrm>
            <a:off x="3746700" y="203425"/>
            <a:ext cx="5188374" cy="24225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Naive Solution</a:t>
            </a:r>
            <a:endParaRPr/>
          </a:p>
        </p:txBody>
      </p:sp>
      <p:sp>
        <p:nvSpPr>
          <p:cNvPr id="393" name="Google Shape;393;p45"/>
          <p:cNvSpPr txBox="1"/>
          <p:nvPr>
            <p:ph idx="1" type="body"/>
          </p:nvPr>
        </p:nvSpPr>
        <p:spPr>
          <a:xfrm>
            <a:off x="819150" y="1648675"/>
            <a:ext cx="7505700" cy="27900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zh-CN" sz="1600"/>
              <a:t>Micron buys all their required machines in the first week</a:t>
            </a:r>
            <a:endParaRPr sz="1600"/>
          </a:p>
          <a:p>
            <a:pPr indent="-330200" lvl="0" marL="457200" rtl="0" algn="l">
              <a:spcBef>
                <a:spcPts val="0"/>
              </a:spcBef>
              <a:spcAft>
                <a:spcPts val="0"/>
              </a:spcAft>
              <a:buSzPts val="1600"/>
              <a:buChar char="●"/>
            </a:pPr>
            <a:r>
              <a:rPr lang="zh-CN" sz="1600"/>
              <a:t>Take data from 2.2</a:t>
            </a:r>
            <a:endParaRPr sz="1600"/>
          </a:p>
          <a:p>
            <a:pPr indent="-330200" lvl="0" marL="457200" rtl="0" algn="l">
              <a:spcBef>
                <a:spcPts val="0"/>
              </a:spcBef>
              <a:spcAft>
                <a:spcPts val="0"/>
              </a:spcAft>
              <a:buSzPts val="1600"/>
              <a:buChar char="●"/>
            </a:pPr>
            <a:r>
              <a:rPr lang="zh-CN" sz="1600"/>
              <a:t>Maximum # of machines required starting from Week 38 - original #</a:t>
            </a:r>
            <a:endParaRPr sz="1600"/>
          </a:p>
          <a:p>
            <a:pPr indent="-330200" lvl="0" marL="457200" rtl="0" algn="l">
              <a:spcBef>
                <a:spcPts val="0"/>
              </a:spcBef>
              <a:spcAft>
                <a:spcPts val="0"/>
              </a:spcAft>
              <a:buSzPts val="1600"/>
              <a:buChar char="●"/>
            </a:pPr>
            <a:r>
              <a:rPr lang="zh-CN" sz="1600"/>
              <a:t>Reasoning:</a:t>
            </a:r>
            <a:endParaRPr sz="1600"/>
          </a:p>
          <a:p>
            <a:pPr indent="-330200" lvl="1" marL="914400" rtl="0" algn="l">
              <a:spcBef>
                <a:spcPts val="0"/>
              </a:spcBef>
              <a:spcAft>
                <a:spcPts val="0"/>
              </a:spcAft>
              <a:buSzPts val="1600"/>
              <a:buChar char="○"/>
            </a:pPr>
            <a:r>
              <a:rPr lang="zh-CN" sz="1600"/>
              <a:t>Up to Week 38, Micron </a:t>
            </a:r>
            <a:r>
              <a:rPr b="1" lang="zh-CN" sz="1600"/>
              <a:t>will not be able to meet demand</a:t>
            </a:r>
            <a:r>
              <a:rPr lang="zh-CN" sz="1600"/>
              <a:t> due to a bottleneck in Flamingo</a:t>
            </a:r>
            <a:endParaRPr sz="1600"/>
          </a:p>
          <a:p>
            <a:pPr indent="-330200" lvl="1" marL="914400" rtl="0" algn="l">
              <a:spcBef>
                <a:spcPts val="0"/>
              </a:spcBef>
              <a:spcAft>
                <a:spcPts val="0"/>
              </a:spcAft>
              <a:buSzPts val="1600"/>
              <a:buChar char="○"/>
            </a:pPr>
            <a:r>
              <a:rPr lang="zh-CN" sz="1600"/>
              <a:t>After Week 38, there will be a second spike in demand starting from approximately Week 44</a:t>
            </a:r>
            <a:endParaRPr sz="1600"/>
          </a:p>
          <a:p>
            <a:pPr indent="-330200" lvl="1" marL="914400" rtl="0" algn="l">
              <a:spcBef>
                <a:spcPts val="0"/>
              </a:spcBef>
              <a:spcAft>
                <a:spcPts val="0"/>
              </a:spcAft>
              <a:buSzPts val="1600"/>
              <a:buChar char="○"/>
            </a:pPr>
            <a:r>
              <a:rPr lang="zh-CN" sz="1600"/>
              <a:t>The total buying and installation time for every machine type will come before their respective machine requirement spikes.</a:t>
            </a:r>
            <a:endParaRPr sz="1600"/>
          </a:p>
        </p:txBody>
      </p:sp>
      <p:graphicFrame>
        <p:nvGraphicFramePr>
          <p:cNvPr id="394" name="Google Shape;394;p45"/>
          <p:cNvGraphicFramePr/>
          <p:nvPr/>
        </p:nvGraphicFramePr>
        <p:xfrm>
          <a:off x="3627300" y="924350"/>
          <a:ext cx="3000000" cy="3000000"/>
        </p:xfrm>
        <a:graphic>
          <a:graphicData uri="http://schemas.openxmlformats.org/drawingml/2006/table">
            <a:tbl>
              <a:tblPr>
                <a:noFill/>
                <a:tableStyleId>{7EE4CECF-5F5E-439C-BA0B-196AAC0DB6D2}</a:tableStyleId>
              </a:tblPr>
              <a:tblGrid>
                <a:gridCol w="648550"/>
                <a:gridCol w="648550"/>
                <a:gridCol w="648550"/>
                <a:gridCol w="648550"/>
                <a:gridCol w="648550"/>
                <a:gridCol w="648550"/>
                <a:gridCol w="648550"/>
                <a:gridCol w="648550"/>
              </a:tblGrid>
              <a:tr h="200025">
                <a:tc>
                  <a:txBody>
                    <a:bodyPr/>
                    <a:lstStyle/>
                    <a:p>
                      <a:pPr indent="0" lvl="0" marL="0" rtl="0" algn="l">
                        <a:lnSpc>
                          <a:spcPct val="115000"/>
                        </a:lnSpc>
                        <a:spcBef>
                          <a:spcPts val="0"/>
                        </a:spcBef>
                        <a:spcAft>
                          <a:spcPts val="0"/>
                        </a:spcAft>
                        <a:buNone/>
                      </a:pPr>
                      <a:r>
                        <a:rPr lang="zh-CN" sz="1000"/>
                        <a:t>Albatross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Cattle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Dragon</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Flamingo</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Grouse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Herring</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Peacock</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Plovers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zh-CN" sz="1000"/>
                        <a:t>15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21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19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63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16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36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Advanced Solution</a:t>
            </a:r>
            <a:endParaRPr/>
          </a:p>
        </p:txBody>
      </p:sp>
      <p:sp>
        <p:nvSpPr>
          <p:cNvPr id="400" name="Google Shape;400;p46"/>
          <p:cNvSpPr txBox="1"/>
          <p:nvPr>
            <p:ph idx="1" type="body"/>
          </p:nvPr>
        </p:nvSpPr>
        <p:spPr>
          <a:xfrm>
            <a:off x="819150" y="1585800"/>
            <a:ext cx="7505700" cy="2853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1600"/>
              <a:t>Naive:</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zh-CN" sz="1600"/>
              <a:t>With production-shifting:</a:t>
            </a:r>
            <a:endParaRPr sz="1600"/>
          </a:p>
          <a:p>
            <a:pPr indent="0" lvl="0" marL="0" rtl="0" algn="l">
              <a:spcBef>
                <a:spcPts val="1200"/>
              </a:spcBef>
              <a:spcAft>
                <a:spcPts val="0"/>
              </a:spcAft>
              <a:buNone/>
            </a:pPr>
            <a:r>
              <a:rPr b="1" lang="zh-CN" sz="1600"/>
              <a:t>Concept: Production shifting</a:t>
            </a:r>
            <a:endParaRPr b="1" sz="1600"/>
          </a:p>
          <a:p>
            <a:pPr indent="0" lvl="0" marL="0" rtl="0" algn="l">
              <a:spcBef>
                <a:spcPts val="1200"/>
              </a:spcBef>
              <a:spcAft>
                <a:spcPts val="1200"/>
              </a:spcAft>
              <a:buNone/>
            </a:pPr>
            <a:r>
              <a:rPr lang="zh-CN" sz="1600"/>
              <a:t>Under the assumptions, we assume that Micron can pre-produce chips should they predict sufficient demand in the future. Thus, they can shift some production from </a:t>
            </a:r>
            <a:r>
              <a:rPr b="1" lang="zh-CN" sz="1600"/>
              <a:t>later</a:t>
            </a:r>
            <a:r>
              <a:rPr lang="zh-CN" sz="1600"/>
              <a:t> weeks to </a:t>
            </a:r>
            <a:r>
              <a:rPr b="1" lang="zh-CN" sz="1600"/>
              <a:t>earlier </a:t>
            </a:r>
            <a:r>
              <a:rPr lang="zh-CN" sz="1600"/>
              <a:t>weeks in order to lower the number of machines required in the later weeks. This raises productivity and decreases costs for Micron.</a:t>
            </a:r>
            <a:endParaRPr sz="1600"/>
          </a:p>
        </p:txBody>
      </p:sp>
      <p:graphicFrame>
        <p:nvGraphicFramePr>
          <p:cNvPr id="401" name="Google Shape;401;p46"/>
          <p:cNvGraphicFramePr/>
          <p:nvPr/>
        </p:nvGraphicFramePr>
        <p:xfrm>
          <a:off x="3136450" y="1585800"/>
          <a:ext cx="3000000" cy="3000000"/>
        </p:xfrm>
        <a:graphic>
          <a:graphicData uri="http://schemas.openxmlformats.org/drawingml/2006/table">
            <a:tbl>
              <a:tblPr>
                <a:noFill/>
                <a:tableStyleId>{7EE4CECF-5F5E-439C-BA0B-196AAC0DB6D2}</a:tableStyleId>
              </a:tblPr>
              <a:tblGrid>
                <a:gridCol w="648550"/>
                <a:gridCol w="648550"/>
                <a:gridCol w="648550"/>
                <a:gridCol w="648550"/>
                <a:gridCol w="648550"/>
                <a:gridCol w="648550"/>
                <a:gridCol w="648550"/>
                <a:gridCol w="648550"/>
              </a:tblGrid>
              <a:tr h="200025">
                <a:tc>
                  <a:txBody>
                    <a:bodyPr/>
                    <a:lstStyle/>
                    <a:p>
                      <a:pPr indent="0" lvl="0" marL="0" rtl="0" algn="l">
                        <a:lnSpc>
                          <a:spcPct val="115000"/>
                        </a:lnSpc>
                        <a:spcBef>
                          <a:spcPts val="0"/>
                        </a:spcBef>
                        <a:spcAft>
                          <a:spcPts val="0"/>
                        </a:spcAft>
                        <a:buNone/>
                      </a:pPr>
                      <a:r>
                        <a:rPr lang="zh-CN" sz="1000"/>
                        <a:t>Albatross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Cattle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Dragon</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Flamingo</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Grouse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Herring</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Peacock</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Plovers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zh-CN" sz="1000"/>
                        <a:t>15</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21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19</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63</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16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36</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402" name="Google Shape;402;p46"/>
          <p:cNvGraphicFramePr/>
          <p:nvPr/>
        </p:nvGraphicFramePr>
        <p:xfrm>
          <a:off x="3136450" y="2349500"/>
          <a:ext cx="3000000" cy="3000000"/>
        </p:xfrm>
        <a:graphic>
          <a:graphicData uri="http://schemas.openxmlformats.org/drawingml/2006/table">
            <a:tbl>
              <a:tblPr>
                <a:noFill/>
                <a:tableStyleId>{7EE4CECF-5F5E-439C-BA0B-196AAC0DB6D2}</a:tableStyleId>
              </a:tblPr>
              <a:tblGrid>
                <a:gridCol w="648550"/>
                <a:gridCol w="648550"/>
                <a:gridCol w="648550"/>
                <a:gridCol w="648550"/>
                <a:gridCol w="648550"/>
                <a:gridCol w="648550"/>
                <a:gridCol w="648550"/>
                <a:gridCol w="648550"/>
              </a:tblGrid>
              <a:tr h="200025">
                <a:tc>
                  <a:txBody>
                    <a:bodyPr/>
                    <a:lstStyle/>
                    <a:p>
                      <a:pPr indent="0" lvl="0" marL="0" rtl="0" algn="l">
                        <a:lnSpc>
                          <a:spcPct val="115000"/>
                        </a:lnSpc>
                        <a:spcBef>
                          <a:spcPts val="0"/>
                        </a:spcBef>
                        <a:spcAft>
                          <a:spcPts val="0"/>
                        </a:spcAft>
                        <a:buNone/>
                      </a:pPr>
                      <a:r>
                        <a:rPr lang="zh-CN" sz="1000"/>
                        <a:t>Albatross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Cattle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Dragon</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Flamingo</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Grouse</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Herring</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Peacock</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zh-CN" sz="1000"/>
                        <a:t>Plovers</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8</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41</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10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zh-CN" sz="1000"/>
                        <a:t>0</a:t>
                      </a:r>
                      <a:endParaRPr sz="1000"/>
                    </a:p>
                  </a:txBody>
                  <a:tcPr marT="25400" marB="25400" marR="25400" marL="254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03" name="Google Shape;403;p46"/>
          <p:cNvSpPr/>
          <p:nvPr/>
        </p:nvSpPr>
        <p:spPr>
          <a:xfrm>
            <a:off x="6230850" y="845600"/>
            <a:ext cx="439800" cy="623100"/>
          </a:xfrm>
          <a:prstGeom prst="rect">
            <a:avLst/>
          </a:prstGeom>
          <a:solidFill>
            <a:srgbClr val="A4C2F4"/>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t>W</a:t>
            </a:r>
            <a:r>
              <a:rPr lang="zh-CN" sz="1300"/>
              <a:t>1</a:t>
            </a:r>
            <a:endParaRPr sz="1300"/>
          </a:p>
        </p:txBody>
      </p:sp>
      <p:sp>
        <p:nvSpPr>
          <p:cNvPr id="404" name="Google Shape;404;p46"/>
          <p:cNvSpPr/>
          <p:nvPr/>
        </p:nvSpPr>
        <p:spPr>
          <a:xfrm flipH="1" rot="-5400000">
            <a:off x="6597850" y="352125"/>
            <a:ext cx="281100" cy="578700"/>
          </a:xfrm>
          <a:prstGeom prst="bentArrow">
            <a:avLst>
              <a:gd fmla="val 25000" name="adj1"/>
              <a:gd fmla="val 25676" name="adj2"/>
              <a:gd fmla="val 25000" name="adj3"/>
              <a:gd fmla="val 43750" name="adj4"/>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6"/>
          <p:cNvSpPr/>
          <p:nvPr/>
        </p:nvSpPr>
        <p:spPr>
          <a:xfrm>
            <a:off x="7116250" y="415400"/>
            <a:ext cx="439800" cy="1053300"/>
          </a:xfrm>
          <a:prstGeom prst="rect">
            <a:avLst/>
          </a:prstGeom>
          <a:solidFill>
            <a:srgbClr val="A4C2F4"/>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t>W2</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Optimal Production Shifting</a:t>
            </a:r>
            <a:endParaRPr/>
          </a:p>
        </p:txBody>
      </p:sp>
      <p:sp>
        <p:nvSpPr>
          <p:cNvPr id="411" name="Google Shape;411;p47"/>
          <p:cNvSpPr txBox="1"/>
          <p:nvPr>
            <p:ph idx="1" type="body"/>
          </p:nvPr>
        </p:nvSpPr>
        <p:spPr>
          <a:xfrm>
            <a:off x="819150" y="1619075"/>
            <a:ext cx="7505700" cy="28197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zh-CN" sz="1500">
                <a:solidFill>
                  <a:srgbClr val="000000"/>
                </a:solidFill>
              </a:rPr>
              <a:t>Let (X, </a:t>
            </a:r>
            <a:r>
              <a:rPr lang="zh-CN" sz="1500">
                <a:solidFill>
                  <a:srgbClr val="000000"/>
                </a:solidFill>
              </a:rPr>
              <a:t>Y</a:t>
            </a:r>
            <a:r>
              <a:rPr lang="zh-CN" sz="1500">
                <a:solidFill>
                  <a:srgbClr val="000000"/>
                </a:solidFill>
              </a:rPr>
              <a:t>) be the # of machines demanded in (week S, week S+1), where X &gt; Y.</a:t>
            </a:r>
            <a:endParaRPr sz="1500">
              <a:solidFill>
                <a:srgbClr val="000000"/>
              </a:solidFill>
            </a:endParaRPr>
          </a:p>
          <a:p>
            <a:pPr indent="0" lvl="0" marL="0" rtl="0" algn="just">
              <a:lnSpc>
                <a:spcPct val="150000"/>
              </a:lnSpc>
              <a:spcBef>
                <a:spcPts val="0"/>
              </a:spcBef>
              <a:spcAft>
                <a:spcPts val="0"/>
              </a:spcAft>
              <a:buNone/>
            </a:pPr>
            <a:r>
              <a:rPr lang="zh-CN" sz="1500">
                <a:solidFill>
                  <a:srgbClr val="000000"/>
                </a:solidFill>
              </a:rPr>
              <a:t>Assume ∃M∊</a:t>
            </a:r>
            <a:r>
              <a:rPr b="1" lang="zh-CN" sz="1500">
                <a:solidFill>
                  <a:srgbClr val="000000"/>
                </a:solidFill>
              </a:rPr>
              <a:t>ℝ</a:t>
            </a:r>
            <a:r>
              <a:rPr b="1" baseline="30000" lang="zh-CN" sz="1500">
                <a:solidFill>
                  <a:srgbClr val="000000"/>
                </a:solidFill>
              </a:rPr>
              <a:t>+</a:t>
            </a:r>
            <a:r>
              <a:rPr lang="zh-CN" sz="1500">
                <a:solidFill>
                  <a:srgbClr val="000000"/>
                </a:solidFill>
              </a:rPr>
              <a:t> such that it represents the optimal distribution over a certain subset of weeks where we can theoretically use a fractional number of machines. When we reach week (S+1), assume that it is </a:t>
            </a:r>
            <a:r>
              <a:rPr b="1" lang="zh-CN" sz="1500">
                <a:solidFill>
                  <a:srgbClr val="000000"/>
                </a:solidFill>
              </a:rPr>
              <a:t>still in the given subset of weeks</a:t>
            </a:r>
            <a:r>
              <a:rPr lang="zh-CN" sz="1500">
                <a:solidFill>
                  <a:srgbClr val="000000"/>
                </a:solidFill>
              </a:rPr>
              <a:t>; therefore:</a:t>
            </a:r>
            <a:endParaRPr sz="1500">
              <a:solidFill>
                <a:srgbClr val="000000"/>
              </a:solidFill>
            </a:endParaRPr>
          </a:p>
          <a:p>
            <a:pPr indent="0" lvl="0" marL="0" rtl="0" algn="just">
              <a:lnSpc>
                <a:spcPct val="150000"/>
              </a:lnSpc>
              <a:spcBef>
                <a:spcPts val="0"/>
              </a:spcBef>
              <a:spcAft>
                <a:spcPts val="0"/>
              </a:spcAft>
              <a:buNone/>
            </a:pPr>
            <a:r>
              <a:rPr lang="zh-CN" sz="1500">
                <a:solidFill>
                  <a:srgbClr val="000000"/>
                </a:solidFill>
              </a:rPr>
              <a:t>	|M - X| &lt; 1 &amp; |M - Y| &lt; 1.</a:t>
            </a:r>
            <a:endParaRPr sz="1500">
              <a:solidFill>
                <a:srgbClr val="000000"/>
              </a:solidFill>
            </a:endParaRPr>
          </a:p>
          <a:p>
            <a:pPr indent="0" lvl="0" marL="0" rtl="0" algn="just">
              <a:lnSpc>
                <a:spcPct val="150000"/>
              </a:lnSpc>
              <a:spcBef>
                <a:spcPts val="0"/>
              </a:spcBef>
              <a:spcAft>
                <a:spcPts val="0"/>
              </a:spcAft>
              <a:buNone/>
            </a:pPr>
            <a:r>
              <a:rPr lang="zh-CN" sz="1500">
                <a:solidFill>
                  <a:srgbClr val="000000"/>
                </a:solidFill>
              </a:rPr>
              <a:t>	Therefore, if we shift any positive integer amount of production from Y to X, and we assume that |M - X| &lt; 1, then it must be the case that M - X + 1 &lt; 1, and thus:</a:t>
            </a:r>
            <a:endParaRPr sz="1500">
              <a:solidFill>
                <a:srgbClr val="000000"/>
              </a:solidFill>
            </a:endParaRPr>
          </a:p>
          <a:p>
            <a:pPr indent="0" lvl="0" marL="0" rtl="0" algn="just">
              <a:lnSpc>
                <a:spcPct val="150000"/>
              </a:lnSpc>
              <a:spcBef>
                <a:spcPts val="0"/>
              </a:spcBef>
              <a:spcAft>
                <a:spcPts val="0"/>
              </a:spcAft>
              <a:buNone/>
            </a:pPr>
            <a:r>
              <a:rPr lang="zh-CN" sz="1500">
                <a:solidFill>
                  <a:srgbClr val="000000"/>
                </a:solidFill>
              </a:rPr>
              <a:t>	M - Y - 1 &lt; -1 &lt; M - Y. This is a contradiction as we assumed |M - Y - 1| &lt; 1 , therefore week (S+1) is not in the given subset of weeks where M is the optimal distribution.</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type="title"/>
          </p:nvPr>
        </p:nvSpPr>
        <p:spPr>
          <a:xfrm>
            <a:off x="938847" y="1459660"/>
            <a:ext cx="7266300" cy="2224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C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431125"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Micron’s Role</a:t>
            </a:r>
            <a:endParaRPr/>
          </a:p>
        </p:txBody>
      </p:sp>
      <p:sp>
        <p:nvSpPr>
          <p:cNvPr id="149" name="Google Shape;149;p16"/>
          <p:cNvSpPr txBox="1"/>
          <p:nvPr>
            <p:ph idx="1" type="body"/>
          </p:nvPr>
        </p:nvSpPr>
        <p:spPr>
          <a:xfrm>
            <a:off x="431125" y="1711700"/>
            <a:ext cx="7690800" cy="2625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zh-CN" sz="7200">
                <a:solidFill>
                  <a:schemeClr val="accent3"/>
                </a:solidFill>
              </a:rPr>
              <a:t>“US 150 billion, 10-year investment plan”</a:t>
            </a:r>
            <a:endParaRPr b="1" sz="7200">
              <a:solidFill>
                <a:schemeClr val="accent3"/>
              </a:solidFill>
            </a:endParaRPr>
          </a:p>
          <a:p>
            <a:pPr indent="-342900" lvl="0" marL="457200" rtl="0" algn="l">
              <a:spcBef>
                <a:spcPts val="1200"/>
              </a:spcBef>
              <a:spcAft>
                <a:spcPts val="0"/>
              </a:spcAft>
              <a:buClr>
                <a:schemeClr val="accent3"/>
              </a:buClr>
              <a:buSzPct val="100000"/>
              <a:buChar char="●"/>
            </a:pPr>
            <a:r>
              <a:rPr b="1" lang="zh-CN" sz="7200">
                <a:solidFill>
                  <a:schemeClr val="accent3"/>
                </a:solidFill>
              </a:rPr>
              <a:t>US Fab expansions and working with</a:t>
            </a:r>
            <a:br>
              <a:rPr b="1" lang="zh-CN" sz="7200">
                <a:solidFill>
                  <a:schemeClr val="accent3"/>
                </a:solidFill>
              </a:rPr>
            </a:br>
            <a:r>
              <a:rPr b="1" lang="zh-CN" sz="7200">
                <a:solidFill>
                  <a:schemeClr val="accent3"/>
                </a:solidFill>
              </a:rPr>
              <a:t>governments around the world</a:t>
            </a:r>
            <a:endParaRPr b="1" sz="7200">
              <a:solidFill>
                <a:schemeClr val="accent3"/>
              </a:solidFill>
            </a:endParaRPr>
          </a:p>
          <a:p>
            <a:pPr indent="-342900" lvl="0" marL="457200" rtl="0" algn="l">
              <a:spcBef>
                <a:spcPts val="0"/>
              </a:spcBef>
              <a:spcAft>
                <a:spcPts val="0"/>
              </a:spcAft>
              <a:buClr>
                <a:schemeClr val="accent3"/>
              </a:buClr>
              <a:buSzPct val="100000"/>
              <a:buChar char="●"/>
            </a:pPr>
            <a:r>
              <a:rPr b="1" lang="zh-CN" sz="7200">
                <a:solidFill>
                  <a:schemeClr val="accent3"/>
                </a:solidFill>
              </a:rPr>
              <a:t>Have more autonomy over the </a:t>
            </a:r>
            <a:r>
              <a:rPr b="1" lang="zh-CN" sz="7200">
                <a:solidFill>
                  <a:schemeClr val="accent3"/>
                </a:solidFill>
              </a:rPr>
              <a:t>sourcing</a:t>
            </a:r>
            <a:r>
              <a:rPr b="1" lang="zh-CN" sz="7200">
                <a:solidFill>
                  <a:schemeClr val="accent3"/>
                </a:solidFill>
              </a:rPr>
              <a:t> of </a:t>
            </a:r>
            <a:br>
              <a:rPr b="1" lang="zh-CN" sz="7200">
                <a:solidFill>
                  <a:schemeClr val="accent3"/>
                </a:solidFill>
              </a:rPr>
            </a:br>
            <a:r>
              <a:rPr b="1" lang="zh-CN" sz="7200">
                <a:solidFill>
                  <a:schemeClr val="accent3"/>
                </a:solidFill>
              </a:rPr>
              <a:t>raw materials and distribution of products.</a:t>
            </a:r>
            <a:endParaRPr b="1" sz="7200">
              <a:solidFill>
                <a:schemeClr val="accent3"/>
              </a:solidFill>
            </a:endParaRPr>
          </a:p>
          <a:p>
            <a:pPr indent="-342900" lvl="0" marL="457200" rtl="0" algn="l">
              <a:spcBef>
                <a:spcPts val="0"/>
              </a:spcBef>
              <a:spcAft>
                <a:spcPts val="0"/>
              </a:spcAft>
              <a:buClr>
                <a:schemeClr val="accent3"/>
              </a:buClr>
              <a:buSzPct val="100000"/>
              <a:buChar char="●"/>
            </a:pPr>
            <a:r>
              <a:rPr b="1" lang="zh-CN" sz="7200">
                <a:solidFill>
                  <a:schemeClr val="accent3"/>
                </a:solidFill>
              </a:rPr>
              <a:t>Help to alleviate shortage by injecting more </a:t>
            </a:r>
            <a:br>
              <a:rPr b="1" lang="zh-CN" sz="7200">
                <a:solidFill>
                  <a:schemeClr val="accent3"/>
                </a:solidFill>
              </a:rPr>
            </a:br>
            <a:r>
              <a:rPr b="1" lang="zh-CN" sz="7200">
                <a:solidFill>
                  <a:schemeClr val="accent3"/>
                </a:solidFill>
              </a:rPr>
              <a:t>supply</a:t>
            </a:r>
            <a:endParaRPr b="1" sz="7200">
              <a:solidFill>
                <a:schemeClr val="accent3"/>
              </a:solidFill>
            </a:endParaRPr>
          </a:p>
          <a:p>
            <a:pPr indent="0" lvl="0" marL="0" rtl="0" algn="l">
              <a:spcBef>
                <a:spcPts val="1200"/>
              </a:spcBef>
              <a:spcAft>
                <a:spcPts val="0"/>
              </a:spcAft>
              <a:buNone/>
            </a:pPr>
            <a:r>
              <a:t/>
            </a:r>
            <a:endParaRPr b="1" sz="1800">
              <a:solidFill>
                <a:schemeClr val="accent3"/>
              </a:solidFill>
            </a:endParaRPr>
          </a:p>
          <a:p>
            <a:pPr indent="0" lvl="0" marL="457200" rtl="0" algn="l">
              <a:spcBef>
                <a:spcPts val="1200"/>
              </a:spcBef>
              <a:spcAft>
                <a:spcPts val="1200"/>
              </a:spcAft>
              <a:buNone/>
            </a:pPr>
            <a:r>
              <a:t/>
            </a:r>
            <a:endParaRPr b="1" sz="1800">
              <a:solidFill>
                <a:schemeClr val="accent3"/>
              </a:solidFill>
            </a:endParaRPr>
          </a:p>
        </p:txBody>
      </p:sp>
      <p:sp>
        <p:nvSpPr>
          <p:cNvPr id="150" name="Google Shape;150;p16"/>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51" name="Google Shape;151;p16"/>
          <p:cNvPicPr preferRelativeResize="0"/>
          <p:nvPr/>
        </p:nvPicPr>
        <p:blipFill>
          <a:blip r:embed="rId3">
            <a:alphaModFix/>
          </a:blip>
          <a:stretch>
            <a:fillRect/>
          </a:stretch>
        </p:blipFill>
        <p:spPr>
          <a:xfrm>
            <a:off x="5307125" y="1876601"/>
            <a:ext cx="3519799" cy="2004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Micron’s Role</a:t>
            </a:r>
            <a:endParaRPr/>
          </a:p>
        </p:txBody>
      </p:sp>
      <p:sp>
        <p:nvSpPr>
          <p:cNvPr id="157" name="Google Shape;157;p17"/>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58" name="Google Shape;158;p17"/>
          <p:cNvPicPr preferRelativeResize="0"/>
          <p:nvPr/>
        </p:nvPicPr>
        <p:blipFill rotWithShape="1">
          <a:blip r:embed="rId3">
            <a:alphaModFix/>
          </a:blip>
          <a:srcRect b="0" l="0" r="0" t="0"/>
          <a:stretch/>
        </p:blipFill>
        <p:spPr>
          <a:xfrm>
            <a:off x="5630100" y="1928550"/>
            <a:ext cx="3258951" cy="1832350"/>
          </a:xfrm>
          <a:prstGeom prst="rect">
            <a:avLst/>
          </a:prstGeom>
          <a:noFill/>
          <a:ln>
            <a:noFill/>
          </a:ln>
        </p:spPr>
      </p:pic>
      <p:sp>
        <p:nvSpPr>
          <p:cNvPr id="159" name="Google Shape;159;p17"/>
          <p:cNvSpPr txBox="1"/>
          <p:nvPr/>
        </p:nvSpPr>
        <p:spPr>
          <a:xfrm>
            <a:off x="523700" y="1611925"/>
            <a:ext cx="50604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800">
                <a:solidFill>
                  <a:schemeClr val="accent3"/>
                </a:solidFill>
                <a:latin typeface="Calibri"/>
                <a:ea typeface="Calibri"/>
                <a:cs typeface="Calibri"/>
                <a:sym typeface="Calibri"/>
              </a:rPr>
              <a:t>Pivotal Role in the retail sector</a:t>
            </a:r>
            <a:endParaRPr b="1" sz="1800">
              <a:solidFill>
                <a:schemeClr val="accent3"/>
              </a:solidFill>
              <a:latin typeface="Calibri"/>
              <a:ea typeface="Calibri"/>
              <a:cs typeface="Calibri"/>
              <a:sym typeface="Calibri"/>
            </a:endParaRPr>
          </a:p>
          <a:p>
            <a:pPr indent="-342900" lvl="0" marL="457200" rtl="0" algn="l">
              <a:lnSpc>
                <a:spcPct val="115000"/>
              </a:lnSpc>
              <a:spcBef>
                <a:spcPts val="120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Many of its major customers depend heavily</a:t>
            </a:r>
            <a:br>
              <a:rPr b="1" lang="zh-CN" sz="1800">
                <a:solidFill>
                  <a:schemeClr val="accent3"/>
                </a:solidFill>
                <a:latin typeface="Calibri"/>
                <a:ea typeface="Calibri"/>
                <a:cs typeface="Calibri"/>
                <a:sym typeface="Calibri"/>
              </a:rPr>
            </a:br>
            <a:r>
              <a:rPr b="1" lang="zh-CN" sz="1800">
                <a:solidFill>
                  <a:schemeClr val="accent3"/>
                </a:solidFill>
                <a:latin typeface="Calibri"/>
                <a:ea typeface="Calibri"/>
                <a:cs typeface="Calibri"/>
                <a:sym typeface="Calibri"/>
              </a:rPr>
              <a:t>on the performance of their retail stores</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Apple suffered delays in production due to the</a:t>
            </a:r>
            <a:br>
              <a:rPr b="1" lang="zh-CN" sz="1800">
                <a:solidFill>
                  <a:schemeClr val="accent3"/>
                </a:solidFill>
                <a:latin typeface="Calibri"/>
                <a:ea typeface="Calibri"/>
                <a:cs typeface="Calibri"/>
                <a:sym typeface="Calibri"/>
              </a:rPr>
            </a:br>
            <a:r>
              <a:rPr b="1" lang="zh-CN" sz="1800">
                <a:solidFill>
                  <a:schemeClr val="accent3"/>
                </a:solidFill>
                <a:latin typeface="Calibri"/>
                <a:ea typeface="Calibri"/>
                <a:cs typeface="Calibri"/>
                <a:sym typeface="Calibri"/>
              </a:rPr>
              <a:t>shortage</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Production of its latest model was slashed</a:t>
            </a:r>
            <a:endParaRPr b="1" sz="1800">
              <a:solidFill>
                <a:schemeClr val="accent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436025" y="8328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165" name="Google Shape;165;p18"/>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6" name="Google Shape;166;p18"/>
          <p:cNvSpPr txBox="1"/>
          <p:nvPr/>
        </p:nvSpPr>
        <p:spPr>
          <a:xfrm>
            <a:off x="383225" y="1593100"/>
            <a:ext cx="50604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800">
                <a:solidFill>
                  <a:schemeClr val="accent3"/>
                </a:solidFill>
                <a:latin typeface="Calibri"/>
                <a:ea typeface="Calibri"/>
                <a:cs typeface="Calibri"/>
                <a:sym typeface="Calibri"/>
              </a:rPr>
              <a:t>Disrupted </a:t>
            </a:r>
            <a:r>
              <a:rPr b="1" lang="zh-CN" sz="1800">
                <a:solidFill>
                  <a:schemeClr val="accent3"/>
                </a:solidFill>
                <a:latin typeface="Calibri"/>
                <a:ea typeface="Calibri"/>
                <a:cs typeface="Calibri"/>
                <a:sym typeface="Calibri"/>
              </a:rPr>
              <a:t>supply</a:t>
            </a:r>
            <a:r>
              <a:rPr b="1" lang="zh-CN" sz="1800">
                <a:solidFill>
                  <a:schemeClr val="accent3"/>
                </a:solidFill>
                <a:latin typeface="Calibri"/>
                <a:ea typeface="Calibri"/>
                <a:cs typeface="Calibri"/>
                <a:sym typeface="Calibri"/>
              </a:rPr>
              <a:t> chains for complementary goods</a:t>
            </a:r>
            <a:endParaRPr b="1" sz="1800">
              <a:solidFill>
                <a:schemeClr val="accent3"/>
              </a:solidFill>
              <a:latin typeface="Calibri"/>
              <a:ea typeface="Calibri"/>
              <a:cs typeface="Calibri"/>
              <a:sym typeface="Calibri"/>
            </a:endParaRPr>
          </a:p>
          <a:p>
            <a:pPr indent="-342900" lvl="0" marL="457200" rtl="0" algn="l">
              <a:lnSpc>
                <a:spcPct val="115000"/>
              </a:lnSpc>
              <a:spcBef>
                <a:spcPts val="120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Micron’s DRAM and NAND chips need to be paired with computing-purpose chips.</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This has affected demand for Micron’s products in general.</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Tesla has also recently removed USB ports due to the shortage.</a:t>
            </a:r>
            <a:endParaRPr b="1" sz="1800">
              <a:solidFill>
                <a:schemeClr val="accent3"/>
              </a:solidFill>
              <a:latin typeface="Calibri"/>
              <a:ea typeface="Calibri"/>
              <a:cs typeface="Calibri"/>
              <a:sym typeface="Calibri"/>
            </a:endParaRPr>
          </a:p>
        </p:txBody>
      </p:sp>
      <p:pic>
        <p:nvPicPr>
          <p:cNvPr id="167" name="Google Shape;167;p18"/>
          <p:cNvPicPr preferRelativeResize="0"/>
          <p:nvPr/>
        </p:nvPicPr>
        <p:blipFill>
          <a:blip r:embed="rId3">
            <a:alphaModFix/>
          </a:blip>
          <a:stretch>
            <a:fillRect/>
          </a:stretch>
        </p:blipFill>
        <p:spPr>
          <a:xfrm>
            <a:off x="5443625" y="1787425"/>
            <a:ext cx="3422152" cy="2138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651400" y="1460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173" name="Google Shape;173;p19"/>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4" name="Google Shape;174;p19"/>
          <p:cNvSpPr txBox="1"/>
          <p:nvPr/>
        </p:nvSpPr>
        <p:spPr>
          <a:xfrm>
            <a:off x="1359275" y="2173075"/>
            <a:ext cx="73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cxnSp>
        <p:nvCxnSpPr>
          <p:cNvPr id="175" name="Google Shape;175;p19"/>
          <p:cNvCxnSpPr/>
          <p:nvPr/>
        </p:nvCxnSpPr>
        <p:spPr>
          <a:xfrm flipH="1">
            <a:off x="826625" y="1328775"/>
            <a:ext cx="9900" cy="2715300"/>
          </a:xfrm>
          <a:prstGeom prst="straightConnector1">
            <a:avLst/>
          </a:prstGeom>
          <a:noFill/>
          <a:ln cap="flat" cmpd="sng" w="9525">
            <a:solidFill>
              <a:srgbClr val="000000"/>
            </a:solidFill>
            <a:prstDash val="solid"/>
            <a:round/>
            <a:headEnd len="med" w="med" type="none"/>
            <a:tailEnd len="med" w="med" type="none"/>
          </a:ln>
        </p:spPr>
      </p:cxnSp>
      <p:cxnSp>
        <p:nvCxnSpPr>
          <p:cNvPr id="176" name="Google Shape;176;p19"/>
          <p:cNvCxnSpPr/>
          <p:nvPr/>
        </p:nvCxnSpPr>
        <p:spPr>
          <a:xfrm>
            <a:off x="836525" y="4044075"/>
            <a:ext cx="3068400" cy="0"/>
          </a:xfrm>
          <a:prstGeom prst="straightConnector1">
            <a:avLst/>
          </a:prstGeom>
          <a:noFill/>
          <a:ln cap="flat" cmpd="sng" w="9525">
            <a:solidFill>
              <a:srgbClr val="000000"/>
            </a:solidFill>
            <a:prstDash val="solid"/>
            <a:round/>
            <a:headEnd len="med" w="med" type="none"/>
            <a:tailEnd len="med" w="med" type="none"/>
          </a:ln>
        </p:spPr>
      </p:cxnSp>
      <p:cxnSp>
        <p:nvCxnSpPr>
          <p:cNvPr id="177" name="Google Shape;177;p19"/>
          <p:cNvCxnSpPr/>
          <p:nvPr/>
        </p:nvCxnSpPr>
        <p:spPr>
          <a:xfrm>
            <a:off x="1062063" y="1415550"/>
            <a:ext cx="2316900" cy="2313600"/>
          </a:xfrm>
          <a:prstGeom prst="straightConnector1">
            <a:avLst/>
          </a:prstGeom>
          <a:noFill/>
          <a:ln cap="flat" cmpd="sng" w="9525">
            <a:solidFill>
              <a:srgbClr val="000000"/>
            </a:solidFill>
            <a:prstDash val="solid"/>
            <a:round/>
            <a:headEnd len="med" w="med" type="none"/>
            <a:tailEnd len="med" w="med" type="none"/>
          </a:ln>
        </p:spPr>
      </p:cxnSp>
      <p:cxnSp>
        <p:nvCxnSpPr>
          <p:cNvPr id="178" name="Google Shape;178;p19"/>
          <p:cNvCxnSpPr/>
          <p:nvPr/>
        </p:nvCxnSpPr>
        <p:spPr>
          <a:xfrm flipH="1">
            <a:off x="1119100" y="1481700"/>
            <a:ext cx="2197200" cy="2181300"/>
          </a:xfrm>
          <a:prstGeom prst="straightConnector1">
            <a:avLst/>
          </a:prstGeom>
          <a:noFill/>
          <a:ln cap="flat" cmpd="sng" w="9525">
            <a:solidFill>
              <a:srgbClr val="000000"/>
            </a:solidFill>
            <a:prstDash val="solid"/>
            <a:round/>
            <a:headEnd len="med" w="med" type="none"/>
            <a:tailEnd len="med" w="med" type="none"/>
          </a:ln>
        </p:spPr>
      </p:cxnSp>
      <p:cxnSp>
        <p:nvCxnSpPr>
          <p:cNvPr id="179" name="Google Shape;179;p19"/>
          <p:cNvCxnSpPr/>
          <p:nvPr/>
        </p:nvCxnSpPr>
        <p:spPr>
          <a:xfrm flipH="1">
            <a:off x="882550" y="1284150"/>
            <a:ext cx="1918200" cy="1899900"/>
          </a:xfrm>
          <a:prstGeom prst="straightConnector1">
            <a:avLst/>
          </a:prstGeom>
          <a:noFill/>
          <a:ln cap="flat" cmpd="sng" w="9525">
            <a:solidFill>
              <a:srgbClr val="000000"/>
            </a:solidFill>
            <a:prstDash val="solid"/>
            <a:round/>
            <a:headEnd len="med" w="med" type="none"/>
            <a:tailEnd len="med" w="med" type="none"/>
          </a:ln>
        </p:spPr>
      </p:cxnSp>
      <p:cxnSp>
        <p:nvCxnSpPr>
          <p:cNvPr id="180" name="Google Shape;180;p19"/>
          <p:cNvCxnSpPr/>
          <p:nvPr/>
        </p:nvCxnSpPr>
        <p:spPr>
          <a:xfrm rot="10800000">
            <a:off x="2575150" y="1620763"/>
            <a:ext cx="225600" cy="215700"/>
          </a:xfrm>
          <a:prstGeom prst="straightConnector1">
            <a:avLst/>
          </a:prstGeom>
          <a:noFill/>
          <a:ln cap="flat" cmpd="sng" w="9525">
            <a:solidFill>
              <a:srgbClr val="000000"/>
            </a:solidFill>
            <a:prstDash val="solid"/>
            <a:round/>
            <a:headEnd len="med" w="med" type="none"/>
            <a:tailEnd len="med" w="med" type="triangle"/>
          </a:ln>
        </p:spPr>
      </p:cxnSp>
      <p:sp>
        <p:nvSpPr>
          <p:cNvPr id="181" name="Google Shape;181;p19"/>
          <p:cNvSpPr txBox="1"/>
          <p:nvPr/>
        </p:nvSpPr>
        <p:spPr>
          <a:xfrm>
            <a:off x="650225" y="94545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a:t>
            </a:r>
            <a:endParaRPr sz="1000"/>
          </a:p>
        </p:txBody>
      </p:sp>
      <p:sp>
        <p:nvSpPr>
          <p:cNvPr id="182" name="Google Shape;182;p19"/>
          <p:cNvSpPr txBox="1"/>
          <p:nvPr/>
        </p:nvSpPr>
        <p:spPr>
          <a:xfrm>
            <a:off x="4015325" y="38747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Q</a:t>
            </a:r>
            <a:endParaRPr sz="1000"/>
          </a:p>
        </p:txBody>
      </p:sp>
      <p:sp>
        <p:nvSpPr>
          <p:cNvPr id="183" name="Google Shape;183;p19"/>
          <p:cNvSpPr txBox="1"/>
          <p:nvPr/>
        </p:nvSpPr>
        <p:spPr>
          <a:xfrm>
            <a:off x="3378963" y="36457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D</a:t>
            </a:r>
            <a:endParaRPr sz="1000"/>
          </a:p>
        </p:txBody>
      </p:sp>
      <p:sp>
        <p:nvSpPr>
          <p:cNvPr id="184" name="Google Shape;184;p19"/>
          <p:cNvSpPr txBox="1"/>
          <p:nvPr/>
        </p:nvSpPr>
        <p:spPr>
          <a:xfrm>
            <a:off x="2800750" y="94545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S1</a:t>
            </a:r>
            <a:endParaRPr sz="1000"/>
          </a:p>
        </p:txBody>
      </p:sp>
      <p:sp>
        <p:nvSpPr>
          <p:cNvPr id="185" name="Google Shape;185;p19"/>
          <p:cNvSpPr txBox="1"/>
          <p:nvPr/>
        </p:nvSpPr>
        <p:spPr>
          <a:xfrm>
            <a:off x="3316300" y="1173163"/>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S0</a:t>
            </a:r>
            <a:endParaRPr sz="1000"/>
          </a:p>
        </p:txBody>
      </p:sp>
      <p:cxnSp>
        <p:nvCxnSpPr>
          <p:cNvPr id="186" name="Google Shape;186;p19"/>
          <p:cNvCxnSpPr/>
          <p:nvPr/>
        </p:nvCxnSpPr>
        <p:spPr>
          <a:xfrm flipH="1" rot="10800000">
            <a:off x="836525" y="2229150"/>
            <a:ext cx="1048800" cy="9900"/>
          </a:xfrm>
          <a:prstGeom prst="straightConnector1">
            <a:avLst/>
          </a:prstGeom>
          <a:noFill/>
          <a:ln cap="flat" cmpd="sng" w="9525">
            <a:solidFill>
              <a:srgbClr val="000000"/>
            </a:solidFill>
            <a:prstDash val="lgDash"/>
            <a:round/>
            <a:headEnd len="med" w="med" type="none"/>
            <a:tailEnd len="med" w="med" type="none"/>
          </a:ln>
        </p:spPr>
      </p:cxnSp>
      <p:cxnSp>
        <p:nvCxnSpPr>
          <p:cNvPr id="187" name="Google Shape;187;p19"/>
          <p:cNvCxnSpPr/>
          <p:nvPr/>
        </p:nvCxnSpPr>
        <p:spPr>
          <a:xfrm flipH="1" rot="10800000">
            <a:off x="780600" y="2569938"/>
            <a:ext cx="1401900" cy="4800"/>
          </a:xfrm>
          <a:prstGeom prst="straightConnector1">
            <a:avLst/>
          </a:prstGeom>
          <a:noFill/>
          <a:ln cap="flat" cmpd="sng" w="9525">
            <a:solidFill>
              <a:srgbClr val="000000"/>
            </a:solidFill>
            <a:prstDash val="lgDash"/>
            <a:round/>
            <a:headEnd len="med" w="med" type="none"/>
            <a:tailEnd len="med" w="med" type="none"/>
          </a:ln>
        </p:spPr>
      </p:cxnSp>
      <p:sp>
        <p:nvSpPr>
          <p:cNvPr id="188" name="Google Shape;188;p19"/>
          <p:cNvSpPr txBox="1"/>
          <p:nvPr/>
        </p:nvSpPr>
        <p:spPr>
          <a:xfrm>
            <a:off x="417900" y="206475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P1</a:t>
            </a:r>
            <a:endParaRPr sz="1000"/>
          </a:p>
        </p:txBody>
      </p:sp>
      <p:sp>
        <p:nvSpPr>
          <p:cNvPr id="189" name="Google Shape;189;p19"/>
          <p:cNvSpPr txBox="1"/>
          <p:nvPr/>
        </p:nvSpPr>
        <p:spPr>
          <a:xfrm>
            <a:off x="417900" y="240240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P0</a:t>
            </a:r>
            <a:endParaRPr sz="1000"/>
          </a:p>
        </p:txBody>
      </p:sp>
      <p:cxnSp>
        <p:nvCxnSpPr>
          <p:cNvPr id="190" name="Google Shape;190;p19"/>
          <p:cNvCxnSpPr/>
          <p:nvPr/>
        </p:nvCxnSpPr>
        <p:spPr>
          <a:xfrm>
            <a:off x="4015325" y="2460500"/>
            <a:ext cx="607800" cy="0"/>
          </a:xfrm>
          <a:prstGeom prst="straightConnector1">
            <a:avLst/>
          </a:prstGeom>
          <a:noFill/>
          <a:ln cap="flat" cmpd="sng" w="38100">
            <a:solidFill>
              <a:srgbClr val="000000"/>
            </a:solidFill>
            <a:prstDash val="solid"/>
            <a:round/>
            <a:headEnd len="med" w="med" type="none"/>
            <a:tailEnd len="med" w="med" type="triangle"/>
          </a:ln>
        </p:spPr>
      </p:cxnSp>
      <p:cxnSp>
        <p:nvCxnSpPr>
          <p:cNvPr id="191" name="Google Shape;191;p19"/>
          <p:cNvCxnSpPr/>
          <p:nvPr/>
        </p:nvCxnSpPr>
        <p:spPr>
          <a:xfrm flipH="1">
            <a:off x="5304075" y="1394700"/>
            <a:ext cx="9900" cy="2715300"/>
          </a:xfrm>
          <a:prstGeom prst="straightConnector1">
            <a:avLst/>
          </a:prstGeom>
          <a:noFill/>
          <a:ln cap="flat" cmpd="sng" w="9525">
            <a:solidFill>
              <a:srgbClr val="000000"/>
            </a:solidFill>
            <a:prstDash val="solid"/>
            <a:round/>
            <a:headEnd len="med" w="med" type="none"/>
            <a:tailEnd len="med" w="med" type="none"/>
          </a:ln>
        </p:spPr>
      </p:cxnSp>
      <p:cxnSp>
        <p:nvCxnSpPr>
          <p:cNvPr id="192" name="Google Shape;192;p19"/>
          <p:cNvCxnSpPr/>
          <p:nvPr/>
        </p:nvCxnSpPr>
        <p:spPr>
          <a:xfrm>
            <a:off x="5313975" y="4100275"/>
            <a:ext cx="3068400" cy="0"/>
          </a:xfrm>
          <a:prstGeom prst="straightConnector1">
            <a:avLst/>
          </a:prstGeom>
          <a:noFill/>
          <a:ln cap="flat" cmpd="sng" w="9525">
            <a:solidFill>
              <a:srgbClr val="000000"/>
            </a:solidFill>
            <a:prstDash val="solid"/>
            <a:round/>
            <a:headEnd len="med" w="med" type="none"/>
            <a:tailEnd len="med" w="med" type="none"/>
          </a:ln>
        </p:spPr>
      </p:cxnSp>
      <p:cxnSp>
        <p:nvCxnSpPr>
          <p:cNvPr id="193" name="Google Shape;193;p19"/>
          <p:cNvCxnSpPr/>
          <p:nvPr/>
        </p:nvCxnSpPr>
        <p:spPr>
          <a:xfrm>
            <a:off x="5575350" y="1522075"/>
            <a:ext cx="2316900" cy="2313600"/>
          </a:xfrm>
          <a:prstGeom prst="straightConnector1">
            <a:avLst/>
          </a:prstGeom>
          <a:noFill/>
          <a:ln cap="flat" cmpd="sng" w="9525">
            <a:solidFill>
              <a:srgbClr val="000000"/>
            </a:solidFill>
            <a:prstDash val="solid"/>
            <a:round/>
            <a:headEnd len="med" w="med" type="none"/>
            <a:tailEnd len="med" w="med" type="none"/>
          </a:ln>
        </p:spPr>
      </p:cxnSp>
      <p:cxnSp>
        <p:nvCxnSpPr>
          <p:cNvPr id="194" name="Google Shape;194;p19"/>
          <p:cNvCxnSpPr/>
          <p:nvPr/>
        </p:nvCxnSpPr>
        <p:spPr>
          <a:xfrm flipH="1">
            <a:off x="5635200" y="1588225"/>
            <a:ext cx="2197200" cy="2181300"/>
          </a:xfrm>
          <a:prstGeom prst="straightConnector1">
            <a:avLst/>
          </a:prstGeom>
          <a:noFill/>
          <a:ln cap="flat" cmpd="sng" w="9525">
            <a:solidFill>
              <a:srgbClr val="000000"/>
            </a:solidFill>
            <a:prstDash val="solid"/>
            <a:round/>
            <a:headEnd len="med" w="med" type="none"/>
            <a:tailEnd len="med" w="med" type="none"/>
          </a:ln>
        </p:spPr>
      </p:cxnSp>
      <p:sp>
        <p:nvSpPr>
          <p:cNvPr id="195" name="Google Shape;195;p19"/>
          <p:cNvSpPr txBox="1"/>
          <p:nvPr/>
        </p:nvSpPr>
        <p:spPr>
          <a:xfrm>
            <a:off x="5212650" y="11006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a:t>
            </a:r>
            <a:endParaRPr sz="1000"/>
          </a:p>
        </p:txBody>
      </p:sp>
      <p:sp>
        <p:nvSpPr>
          <p:cNvPr id="196" name="Google Shape;196;p19"/>
          <p:cNvSpPr txBox="1"/>
          <p:nvPr/>
        </p:nvSpPr>
        <p:spPr>
          <a:xfrm>
            <a:off x="8452925" y="39309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Q</a:t>
            </a:r>
            <a:endParaRPr sz="1000"/>
          </a:p>
        </p:txBody>
      </p:sp>
      <p:sp>
        <p:nvSpPr>
          <p:cNvPr id="197" name="Google Shape;197;p19"/>
          <p:cNvSpPr txBox="1"/>
          <p:nvPr/>
        </p:nvSpPr>
        <p:spPr>
          <a:xfrm>
            <a:off x="7991238" y="366985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D0</a:t>
            </a:r>
            <a:endParaRPr sz="1000"/>
          </a:p>
        </p:txBody>
      </p:sp>
      <p:sp>
        <p:nvSpPr>
          <p:cNvPr id="198" name="Google Shape;198;p19"/>
          <p:cNvSpPr txBox="1"/>
          <p:nvPr/>
        </p:nvSpPr>
        <p:spPr>
          <a:xfrm>
            <a:off x="7773000" y="12495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S</a:t>
            </a:r>
            <a:endParaRPr sz="1000"/>
          </a:p>
        </p:txBody>
      </p:sp>
      <p:cxnSp>
        <p:nvCxnSpPr>
          <p:cNvPr id="199" name="Google Shape;199;p19"/>
          <p:cNvCxnSpPr/>
          <p:nvPr/>
        </p:nvCxnSpPr>
        <p:spPr>
          <a:xfrm flipH="1" rot="10800000">
            <a:off x="5313975" y="2679025"/>
            <a:ext cx="1401900" cy="4800"/>
          </a:xfrm>
          <a:prstGeom prst="straightConnector1">
            <a:avLst/>
          </a:prstGeom>
          <a:noFill/>
          <a:ln cap="flat" cmpd="sng" w="9525">
            <a:solidFill>
              <a:srgbClr val="000000"/>
            </a:solidFill>
            <a:prstDash val="lgDash"/>
            <a:round/>
            <a:headEnd len="med" w="med" type="none"/>
            <a:tailEnd len="med" w="med" type="none"/>
          </a:ln>
        </p:spPr>
      </p:cxnSp>
      <p:sp>
        <p:nvSpPr>
          <p:cNvPr id="200" name="Google Shape;200;p19"/>
          <p:cNvSpPr txBox="1"/>
          <p:nvPr/>
        </p:nvSpPr>
        <p:spPr>
          <a:xfrm>
            <a:off x="4951275" y="277420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P1</a:t>
            </a:r>
            <a:endParaRPr sz="1000"/>
          </a:p>
        </p:txBody>
      </p:sp>
      <p:sp>
        <p:nvSpPr>
          <p:cNvPr id="201" name="Google Shape;201;p19"/>
          <p:cNvSpPr txBox="1"/>
          <p:nvPr/>
        </p:nvSpPr>
        <p:spPr>
          <a:xfrm>
            <a:off x="4951275" y="251207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P0</a:t>
            </a:r>
            <a:endParaRPr sz="1000"/>
          </a:p>
        </p:txBody>
      </p:sp>
      <p:cxnSp>
        <p:nvCxnSpPr>
          <p:cNvPr id="202" name="Google Shape;202;p19"/>
          <p:cNvCxnSpPr/>
          <p:nvPr/>
        </p:nvCxnSpPr>
        <p:spPr>
          <a:xfrm>
            <a:off x="5575350" y="2054125"/>
            <a:ext cx="1890900" cy="1876800"/>
          </a:xfrm>
          <a:prstGeom prst="straightConnector1">
            <a:avLst/>
          </a:prstGeom>
          <a:noFill/>
          <a:ln cap="flat" cmpd="sng" w="9525">
            <a:solidFill>
              <a:srgbClr val="000000"/>
            </a:solidFill>
            <a:prstDash val="solid"/>
            <a:round/>
            <a:headEnd len="med" w="med" type="none"/>
            <a:tailEnd len="med" w="med" type="none"/>
          </a:ln>
        </p:spPr>
      </p:cxnSp>
      <p:sp>
        <p:nvSpPr>
          <p:cNvPr id="203" name="Google Shape;203;p19"/>
          <p:cNvSpPr txBox="1"/>
          <p:nvPr/>
        </p:nvSpPr>
        <p:spPr>
          <a:xfrm>
            <a:off x="7016313" y="376952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D1</a:t>
            </a:r>
            <a:endParaRPr sz="1000"/>
          </a:p>
        </p:txBody>
      </p:sp>
      <p:cxnSp>
        <p:nvCxnSpPr>
          <p:cNvPr id="204" name="Google Shape;204;p19"/>
          <p:cNvCxnSpPr/>
          <p:nvPr/>
        </p:nvCxnSpPr>
        <p:spPr>
          <a:xfrm>
            <a:off x="5323775" y="2943550"/>
            <a:ext cx="1156800" cy="0"/>
          </a:xfrm>
          <a:prstGeom prst="straightConnector1">
            <a:avLst/>
          </a:prstGeom>
          <a:noFill/>
          <a:ln cap="flat" cmpd="sng" w="9525">
            <a:solidFill>
              <a:srgbClr val="000000"/>
            </a:solidFill>
            <a:prstDash val="lgDash"/>
            <a:round/>
            <a:headEnd len="med" w="med" type="none"/>
            <a:tailEnd len="med" w="med" type="none"/>
          </a:ln>
        </p:spPr>
      </p:cxnSp>
      <p:cxnSp>
        <p:nvCxnSpPr>
          <p:cNvPr id="205" name="Google Shape;205;p19"/>
          <p:cNvCxnSpPr/>
          <p:nvPr/>
        </p:nvCxnSpPr>
        <p:spPr>
          <a:xfrm>
            <a:off x="6460900" y="2953350"/>
            <a:ext cx="0" cy="1146900"/>
          </a:xfrm>
          <a:prstGeom prst="straightConnector1">
            <a:avLst/>
          </a:prstGeom>
          <a:noFill/>
          <a:ln cap="flat" cmpd="sng" w="9525">
            <a:solidFill>
              <a:srgbClr val="000000"/>
            </a:solidFill>
            <a:prstDash val="lgDash"/>
            <a:round/>
            <a:headEnd len="med" w="med" type="none"/>
            <a:tailEnd len="med" w="med" type="none"/>
          </a:ln>
        </p:spPr>
      </p:cxnSp>
      <p:cxnSp>
        <p:nvCxnSpPr>
          <p:cNvPr id="206" name="Google Shape;206;p19"/>
          <p:cNvCxnSpPr/>
          <p:nvPr/>
        </p:nvCxnSpPr>
        <p:spPr>
          <a:xfrm>
            <a:off x="6735375" y="2688675"/>
            <a:ext cx="9900" cy="1411500"/>
          </a:xfrm>
          <a:prstGeom prst="straightConnector1">
            <a:avLst/>
          </a:prstGeom>
          <a:noFill/>
          <a:ln cap="flat" cmpd="sng" w="9525">
            <a:solidFill>
              <a:srgbClr val="000000"/>
            </a:solidFill>
            <a:prstDash val="lgDash"/>
            <a:round/>
            <a:headEnd len="med" w="med" type="none"/>
            <a:tailEnd len="med" w="med" type="none"/>
          </a:ln>
        </p:spPr>
      </p:cxnSp>
      <p:sp>
        <p:nvSpPr>
          <p:cNvPr id="207" name="Google Shape;207;p19"/>
          <p:cNvSpPr txBox="1"/>
          <p:nvPr/>
        </p:nvSpPr>
        <p:spPr>
          <a:xfrm>
            <a:off x="6279550" y="4100300"/>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Q1</a:t>
            </a:r>
            <a:endParaRPr sz="1000"/>
          </a:p>
        </p:txBody>
      </p:sp>
      <p:sp>
        <p:nvSpPr>
          <p:cNvPr id="208" name="Google Shape;208;p19"/>
          <p:cNvSpPr txBox="1"/>
          <p:nvPr/>
        </p:nvSpPr>
        <p:spPr>
          <a:xfrm>
            <a:off x="6583875" y="4100375"/>
            <a:ext cx="36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t>Q0</a:t>
            </a:r>
            <a:endParaRPr sz="1000"/>
          </a:p>
        </p:txBody>
      </p:sp>
      <p:sp>
        <p:nvSpPr>
          <p:cNvPr id="209" name="Google Shape;209;p19"/>
          <p:cNvSpPr txBox="1"/>
          <p:nvPr/>
        </p:nvSpPr>
        <p:spPr>
          <a:xfrm>
            <a:off x="953225" y="4213425"/>
            <a:ext cx="31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Market for complementary chips</a:t>
            </a:r>
            <a:endParaRPr>
              <a:latin typeface="Calibri"/>
              <a:ea typeface="Calibri"/>
              <a:cs typeface="Calibri"/>
              <a:sym typeface="Calibri"/>
            </a:endParaRPr>
          </a:p>
        </p:txBody>
      </p:sp>
      <p:sp>
        <p:nvSpPr>
          <p:cNvPr id="210" name="Google Shape;210;p19"/>
          <p:cNvSpPr txBox="1"/>
          <p:nvPr/>
        </p:nvSpPr>
        <p:spPr>
          <a:xfrm>
            <a:off x="5251875" y="4364875"/>
            <a:ext cx="336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Calibri"/>
                <a:ea typeface="Calibri"/>
                <a:cs typeface="Calibri"/>
                <a:sym typeface="Calibri"/>
              </a:rPr>
              <a:t>Market for DRAM and NAND, Revenue falls</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423250" y="679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216" name="Google Shape;216;p20"/>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217" name="Google Shape;217;p20"/>
          <p:cNvPicPr preferRelativeResize="0"/>
          <p:nvPr/>
        </p:nvPicPr>
        <p:blipFill>
          <a:blip r:embed="rId3">
            <a:alphaModFix/>
          </a:blip>
          <a:stretch>
            <a:fillRect/>
          </a:stretch>
        </p:blipFill>
        <p:spPr>
          <a:xfrm>
            <a:off x="2492675" y="1556725"/>
            <a:ext cx="4556901" cy="293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1"/>
          <p:cNvSpPr txBox="1"/>
          <p:nvPr>
            <p:ph type="title"/>
          </p:nvPr>
        </p:nvSpPr>
        <p:spPr>
          <a:xfrm>
            <a:off x="561475" y="764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Impact on Micron</a:t>
            </a:r>
            <a:endParaRPr/>
          </a:p>
        </p:txBody>
      </p:sp>
      <p:sp>
        <p:nvSpPr>
          <p:cNvPr id="223" name="Google Shape;223;p21"/>
          <p:cNvSpPr txBox="1"/>
          <p:nvPr/>
        </p:nvSpPr>
        <p:spPr>
          <a:xfrm>
            <a:off x="882550" y="1965375"/>
            <a:ext cx="28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4" name="Google Shape;224;p21"/>
          <p:cNvSpPr txBox="1"/>
          <p:nvPr/>
        </p:nvSpPr>
        <p:spPr>
          <a:xfrm>
            <a:off x="561475" y="1719000"/>
            <a:ext cx="50604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CN" sz="1800">
                <a:solidFill>
                  <a:schemeClr val="accent3"/>
                </a:solidFill>
                <a:latin typeface="Calibri"/>
                <a:ea typeface="Calibri"/>
                <a:cs typeface="Calibri"/>
                <a:sym typeface="Calibri"/>
              </a:rPr>
              <a:t>Expanding production capacity</a:t>
            </a:r>
            <a:endParaRPr b="1" sz="1800">
              <a:solidFill>
                <a:schemeClr val="accent3"/>
              </a:solidFill>
              <a:latin typeface="Calibri"/>
              <a:ea typeface="Calibri"/>
              <a:cs typeface="Calibri"/>
              <a:sym typeface="Calibri"/>
            </a:endParaRPr>
          </a:p>
          <a:p>
            <a:pPr indent="-342900" lvl="0" marL="457200" rtl="0" algn="l">
              <a:lnSpc>
                <a:spcPct val="115000"/>
              </a:lnSpc>
              <a:spcBef>
                <a:spcPts val="120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Micron does not have a fabless model</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Not dependent on foundries like TSMC</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Avoid large premiums to reserve production</a:t>
            </a:r>
            <a:endParaRPr b="1" sz="1800">
              <a:solidFill>
                <a:schemeClr val="accent3"/>
              </a:solidFill>
              <a:latin typeface="Calibri"/>
              <a:ea typeface="Calibri"/>
              <a:cs typeface="Calibri"/>
              <a:sym typeface="Calibri"/>
            </a:endParaRPr>
          </a:p>
          <a:p>
            <a:pPr indent="-342900" lvl="0" marL="457200" rtl="0" algn="l">
              <a:lnSpc>
                <a:spcPct val="115000"/>
              </a:lnSpc>
              <a:spcBef>
                <a:spcPts val="0"/>
              </a:spcBef>
              <a:spcAft>
                <a:spcPts val="0"/>
              </a:spcAft>
              <a:buClr>
                <a:schemeClr val="accent3"/>
              </a:buClr>
              <a:buSzPts val="1800"/>
              <a:buFont typeface="Calibri"/>
              <a:buChar char="●"/>
            </a:pPr>
            <a:r>
              <a:rPr b="1" lang="zh-CN" sz="1800">
                <a:solidFill>
                  <a:schemeClr val="accent3"/>
                </a:solidFill>
                <a:latin typeface="Calibri"/>
                <a:ea typeface="Calibri"/>
                <a:cs typeface="Calibri"/>
                <a:sym typeface="Calibri"/>
              </a:rPr>
              <a:t>Able to expand on production capacity</a:t>
            </a:r>
            <a:endParaRPr b="1" sz="1800">
              <a:solidFill>
                <a:schemeClr val="accent3"/>
              </a:solidFill>
              <a:latin typeface="Calibri"/>
              <a:ea typeface="Calibri"/>
              <a:cs typeface="Calibri"/>
              <a:sym typeface="Calibri"/>
            </a:endParaRPr>
          </a:p>
        </p:txBody>
      </p:sp>
      <p:pic>
        <p:nvPicPr>
          <p:cNvPr id="225" name="Google Shape;225;p21"/>
          <p:cNvPicPr preferRelativeResize="0"/>
          <p:nvPr/>
        </p:nvPicPr>
        <p:blipFill>
          <a:blip r:embed="rId3">
            <a:alphaModFix/>
          </a:blip>
          <a:stretch>
            <a:fillRect/>
          </a:stretch>
        </p:blipFill>
        <p:spPr>
          <a:xfrm>
            <a:off x="5443625" y="1441750"/>
            <a:ext cx="3395575" cy="24448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